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31" r:id="rId1"/>
  </p:sldMasterIdLst>
  <p:notesMasterIdLst>
    <p:notesMasterId r:id="rId9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311" r:id="rId21"/>
    <p:sldId id="312" r:id="rId22"/>
    <p:sldId id="336" r:id="rId23"/>
    <p:sldId id="313" r:id="rId24"/>
    <p:sldId id="314" r:id="rId25"/>
    <p:sldId id="315"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337" r:id="rId44"/>
    <p:sldId id="292" r:id="rId45"/>
    <p:sldId id="293" r:id="rId46"/>
    <p:sldId id="294" r:id="rId47"/>
    <p:sldId id="295" r:id="rId48"/>
    <p:sldId id="296" r:id="rId49"/>
    <p:sldId id="297" r:id="rId50"/>
    <p:sldId id="298" r:id="rId51"/>
    <p:sldId id="299" r:id="rId52"/>
    <p:sldId id="300" r:id="rId53"/>
    <p:sldId id="338" r:id="rId54"/>
    <p:sldId id="301" r:id="rId55"/>
    <p:sldId id="302" r:id="rId56"/>
    <p:sldId id="316" r:id="rId57"/>
    <p:sldId id="339" r:id="rId58"/>
    <p:sldId id="305" r:id="rId59"/>
    <p:sldId id="306" r:id="rId60"/>
    <p:sldId id="307" r:id="rId61"/>
    <p:sldId id="308" r:id="rId62"/>
    <p:sldId id="340" r:id="rId63"/>
    <p:sldId id="309" r:id="rId64"/>
    <p:sldId id="310" r:id="rId65"/>
    <p:sldId id="303" r:id="rId66"/>
    <p:sldId id="304" r:id="rId67"/>
    <p:sldId id="317" r:id="rId68"/>
    <p:sldId id="341" r:id="rId69"/>
    <p:sldId id="318" r:id="rId70"/>
    <p:sldId id="319" r:id="rId71"/>
    <p:sldId id="320" r:id="rId72"/>
    <p:sldId id="321" r:id="rId73"/>
    <p:sldId id="322" r:id="rId74"/>
    <p:sldId id="323" r:id="rId75"/>
    <p:sldId id="324" r:id="rId76"/>
    <p:sldId id="325" r:id="rId77"/>
    <p:sldId id="326" r:id="rId78"/>
    <p:sldId id="327" r:id="rId79"/>
    <p:sldId id="328" r:id="rId80"/>
    <p:sldId id="342" r:id="rId81"/>
    <p:sldId id="329" r:id="rId82"/>
    <p:sldId id="330" r:id="rId83"/>
    <p:sldId id="343" r:id="rId84"/>
    <p:sldId id="331" r:id="rId85"/>
    <p:sldId id="332" r:id="rId86"/>
    <p:sldId id="333" r:id="rId87"/>
    <p:sldId id="334" r:id="rId88"/>
    <p:sldId id="335" r:id="rId89"/>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75" d="100"/>
          <a:sy n="75" d="100"/>
        </p:scale>
        <p:origin x="5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6519B09-39AE-42A6-8088-EE628BD5DF1B}" type="datetimeFigureOut">
              <a:rPr lang="fa-IR" smtClean="0"/>
              <a:t>1440/04/05</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A43E4463-E3BD-4FEC-A240-56096DEE7983}" type="slidenum">
              <a:rPr lang="fa-IR" smtClean="0"/>
              <a:t>‹#›</a:t>
            </a:fld>
            <a:endParaRPr lang="fa-IR"/>
          </a:p>
        </p:txBody>
      </p:sp>
    </p:spTree>
    <p:extLst>
      <p:ext uri="{BB962C8B-B14F-4D97-AF65-F5344CB8AC3E}">
        <p14:creationId xmlns:p14="http://schemas.microsoft.com/office/powerpoint/2010/main" val="328825281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43E4463-E3BD-4FEC-A240-56096DEE7983}" type="slidenum">
              <a:rPr lang="fa-IR" smtClean="0"/>
              <a:t>13</a:t>
            </a:fld>
            <a:endParaRPr lang="fa-IR"/>
          </a:p>
        </p:txBody>
      </p:sp>
    </p:spTree>
    <p:extLst>
      <p:ext uri="{BB962C8B-B14F-4D97-AF65-F5344CB8AC3E}">
        <p14:creationId xmlns:p14="http://schemas.microsoft.com/office/powerpoint/2010/main" val="2950734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43E4463-E3BD-4FEC-A240-56096DEE7983}" type="slidenum">
              <a:rPr lang="fa-IR" smtClean="0"/>
              <a:t>29</a:t>
            </a:fld>
            <a:endParaRPr lang="fa-IR"/>
          </a:p>
        </p:txBody>
      </p:sp>
    </p:spTree>
    <p:extLst>
      <p:ext uri="{BB962C8B-B14F-4D97-AF65-F5344CB8AC3E}">
        <p14:creationId xmlns:p14="http://schemas.microsoft.com/office/powerpoint/2010/main" val="530603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43E4463-E3BD-4FEC-A240-56096DEE7983}" type="slidenum">
              <a:rPr lang="fa-IR" smtClean="0"/>
              <a:t>64</a:t>
            </a:fld>
            <a:endParaRPr lang="fa-IR"/>
          </a:p>
        </p:txBody>
      </p:sp>
    </p:spTree>
    <p:extLst>
      <p:ext uri="{BB962C8B-B14F-4D97-AF65-F5344CB8AC3E}">
        <p14:creationId xmlns:p14="http://schemas.microsoft.com/office/powerpoint/2010/main" val="1000501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43E4463-E3BD-4FEC-A240-56096DEE7983}" type="slidenum">
              <a:rPr lang="fa-IR" smtClean="0"/>
              <a:t>65</a:t>
            </a:fld>
            <a:endParaRPr lang="fa-IR"/>
          </a:p>
        </p:txBody>
      </p:sp>
    </p:spTree>
    <p:extLst>
      <p:ext uri="{BB962C8B-B14F-4D97-AF65-F5344CB8AC3E}">
        <p14:creationId xmlns:p14="http://schemas.microsoft.com/office/powerpoint/2010/main" val="335394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43E4463-E3BD-4FEC-A240-56096DEE7983}" type="slidenum">
              <a:rPr lang="fa-IR" smtClean="0"/>
              <a:t>81</a:t>
            </a:fld>
            <a:endParaRPr lang="fa-IR"/>
          </a:p>
        </p:txBody>
      </p:sp>
    </p:spTree>
    <p:extLst>
      <p:ext uri="{BB962C8B-B14F-4D97-AF65-F5344CB8AC3E}">
        <p14:creationId xmlns:p14="http://schemas.microsoft.com/office/powerpoint/2010/main" val="659700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43E4463-E3BD-4FEC-A240-56096DEE7983}" type="slidenum">
              <a:rPr lang="fa-IR" smtClean="0"/>
              <a:t>86</a:t>
            </a:fld>
            <a:endParaRPr lang="fa-IR"/>
          </a:p>
        </p:txBody>
      </p:sp>
    </p:spTree>
    <p:extLst>
      <p:ext uri="{BB962C8B-B14F-4D97-AF65-F5344CB8AC3E}">
        <p14:creationId xmlns:p14="http://schemas.microsoft.com/office/powerpoint/2010/main" val="786090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8038F28-8D49-4D2D-9B7E-EB3769AAACA6}" type="datetimeFigureOut">
              <a:rPr lang="fa-IR" smtClean="0"/>
              <a:t>1440/04/05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D722638-1DEE-45CB-BADF-17EF8CE6B7BA}" type="slidenum">
              <a:rPr lang="fa-IR" smtClean="0"/>
              <a:t>‹#›</a:t>
            </a:fld>
            <a:endParaRPr lang="fa-I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5453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038F28-8D49-4D2D-9B7E-EB3769AAACA6}" type="datetimeFigureOut">
              <a:rPr lang="fa-IR" smtClean="0"/>
              <a:t>1440/04/05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D722638-1DEE-45CB-BADF-17EF8CE6B7BA}" type="slidenum">
              <a:rPr lang="fa-IR" smtClean="0"/>
              <a:t>‹#›</a:t>
            </a:fld>
            <a:endParaRPr lang="fa-IR"/>
          </a:p>
        </p:txBody>
      </p:sp>
    </p:spTree>
    <p:extLst>
      <p:ext uri="{BB962C8B-B14F-4D97-AF65-F5344CB8AC3E}">
        <p14:creationId xmlns:p14="http://schemas.microsoft.com/office/powerpoint/2010/main" val="206310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038F28-8D49-4D2D-9B7E-EB3769AAACA6}" type="datetimeFigureOut">
              <a:rPr lang="fa-IR" smtClean="0"/>
              <a:t>1440/04/05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D722638-1DEE-45CB-BADF-17EF8CE6B7BA}" type="slidenum">
              <a:rPr lang="fa-IR" smtClean="0"/>
              <a:t>‹#›</a:t>
            </a:fld>
            <a:endParaRPr lang="fa-IR"/>
          </a:p>
        </p:txBody>
      </p:sp>
    </p:spTree>
    <p:extLst>
      <p:ext uri="{BB962C8B-B14F-4D97-AF65-F5344CB8AC3E}">
        <p14:creationId xmlns:p14="http://schemas.microsoft.com/office/powerpoint/2010/main" val="3465566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038F28-8D49-4D2D-9B7E-EB3769AAACA6}" type="datetimeFigureOut">
              <a:rPr lang="fa-IR" smtClean="0"/>
              <a:t>1440/04/05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D722638-1DEE-45CB-BADF-17EF8CE6B7BA}" type="slidenum">
              <a:rPr lang="fa-IR" smtClean="0"/>
              <a:t>‹#›</a:t>
            </a:fld>
            <a:endParaRPr lang="fa-IR"/>
          </a:p>
        </p:txBody>
      </p:sp>
    </p:spTree>
    <p:extLst>
      <p:ext uri="{BB962C8B-B14F-4D97-AF65-F5344CB8AC3E}">
        <p14:creationId xmlns:p14="http://schemas.microsoft.com/office/powerpoint/2010/main" val="2354246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038F28-8D49-4D2D-9B7E-EB3769AAACA6}" type="datetimeFigureOut">
              <a:rPr lang="fa-IR" smtClean="0"/>
              <a:t>1440/04/05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D722638-1DEE-45CB-BADF-17EF8CE6B7BA}" type="slidenum">
              <a:rPr lang="fa-IR" smtClean="0"/>
              <a:t>‹#›</a:t>
            </a:fld>
            <a:endParaRPr lang="fa-I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957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8038F28-8D49-4D2D-9B7E-EB3769AAACA6}" type="datetimeFigureOut">
              <a:rPr lang="fa-IR" smtClean="0"/>
              <a:t>1440/04/05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D722638-1DEE-45CB-BADF-17EF8CE6B7BA}" type="slidenum">
              <a:rPr lang="fa-IR" smtClean="0"/>
              <a:t>‹#›</a:t>
            </a:fld>
            <a:endParaRPr lang="fa-IR"/>
          </a:p>
        </p:txBody>
      </p:sp>
    </p:spTree>
    <p:extLst>
      <p:ext uri="{BB962C8B-B14F-4D97-AF65-F5344CB8AC3E}">
        <p14:creationId xmlns:p14="http://schemas.microsoft.com/office/powerpoint/2010/main" val="45543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038F28-8D49-4D2D-9B7E-EB3769AAACA6}" type="datetimeFigureOut">
              <a:rPr lang="fa-IR" smtClean="0"/>
              <a:t>1440/04/05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D722638-1DEE-45CB-BADF-17EF8CE6B7BA}" type="slidenum">
              <a:rPr lang="fa-IR" smtClean="0"/>
              <a:t>‹#›</a:t>
            </a:fld>
            <a:endParaRPr lang="fa-IR"/>
          </a:p>
        </p:txBody>
      </p:sp>
    </p:spTree>
    <p:extLst>
      <p:ext uri="{BB962C8B-B14F-4D97-AF65-F5344CB8AC3E}">
        <p14:creationId xmlns:p14="http://schemas.microsoft.com/office/powerpoint/2010/main" val="371962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8038F28-8D49-4D2D-9B7E-EB3769AAACA6}" type="datetimeFigureOut">
              <a:rPr lang="fa-IR" smtClean="0"/>
              <a:t>1440/04/05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D722638-1DEE-45CB-BADF-17EF8CE6B7BA}" type="slidenum">
              <a:rPr lang="fa-IR" smtClean="0"/>
              <a:t>‹#›</a:t>
            </a:fld>
            <a:endParaRPr lang="fa-IR"/>
          </a:p>
        </p:txBody>
      </p:sp>
    </p:spTree>
    <p:extLst>
      <p:ext uri="{BB962C8B-B14F-4D97-AF65-F5344CB8AC3E}">
        <p14:creationId xmlns:p14="http://schemas.microsoft.com/office/powerpoint/2010/main" val="3932881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8038F28-8D49-4D2D-9B7E-EB3769AAACA6}" type="datetimeFigureOut">
              <a:rPr lang="fa-IR" smtClean="0"/>
              <a:t>1440/04/05</a:t>
            </a:fld>
            <a:endParaRPr lang="fa-I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a-IR"/>
          </a:p>
        </p:txBody>
      </p:sp>
      <p:sp>
        <p:nvSpPr>
          <p:cNvPr id="9" name="Slide Number Placeholder 8"/>
          <p:cNvSpPr>
            <a:spLocks noGrp="1"/>
          </p:cNvSpPr>
          <p:nvPr>
            <p:ph type="sldNum" sz="quarter" idx="12"/>
          </p:nvPr>
        </p:nvSpPr>
        <p:spPr/>
        <p:txBody>
          <a:bodyPr/>
          <a:lstStyle/>
          <a:p>
            <a:fld id="{CD722638-1DEE-45CB-BADF-17EF8CE6B7BA}" type="slidenum">
              <a:rPr lang="fa-IR" smtClean="0"/>
              <a:t>‹#›</a:t>
            </a:fld>
            <a:endParaRPr lang="fa-IR"/>
          </a:p>
        </p:txBody>
      </p:sp>
    </p:spTree>
    <p:extLst>
      <p:ext uri="{BB962C8B-B14F-4D97-AF65-F5344CB8AC3E}">
        <p14:creationId xmlns:p14="http://schemas.microsoft.com/office/powerpoint/2010/main" val="3731945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8038F28-8D49-4D2D-9B7E-EB3769AAACA6}" type="datetimeFigureOut">
              <a:rPr lang="fa-IR" smtClean="0"/>
              <a:t>1440/04/05</a:t>
            </a:fld>
            <a:endParaRPr lang="fa-I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a-I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D722638-1DEE-45CB-BADF-17EF8CE6B7BA}" type="slidenum">
              <a:rPr lang="fa-IR" smtClean="0"/>
              <a:t>‹#›</a:t>
            </a:fld>
            <a:endParaRPr lang="fa-IR"/>
          </a:p>
        </p:txBody>
      </p:sp>
    </p:spTree>
    <p:extLst>
      <p:ext uri="{BB962C8B-B14F-4D97-AF65-F5344CB8AC3E}">
        <p14:creationId xmlns:p14="http://schemas.microsoft.com/office/powerpoint/2010/main" val="3453783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038F28-8D49-4D2D-9B7E-EB3769AAACA6}" type="datetimeFigureOut">
              <a:rPr lang="fa-IR" smtClean="0"/>
              <a:t>1440/04/05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D722638-1DEE-45CB-BADF-17EF8CE6B7BA}" type="slidenum">
              <a:rPr lang="fa-IR" smtClean="0"/>
              <a:t>‹#›</a:t>
            </a:fld>
            <a:endParaRPr lang="fa-IR"/>
          </a:p>
        </p:txBody>
      </p:sp>
    </p:spTree>
    <p:extLst>
      <p:ext uri="{BB962C8B-B14F-4D97-AF65-F5344CB8AC3E}">
        <p14:creationId xmlns:p14="http://schemas.microsoft.com/office/powerpoint/2010/main" val="1989505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8038F28-8D49-4D2D-9B7E-EB3769AAACA6}" type="datetimeFigureOut">
              <a:rPr lang="fa-IR" smtClean="0"/>
              <a:t>1440/04/05</a:t>
            </a:fld>
            <a:endParaRPr lang="fa-I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a-I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D722638-1DEE-45CB-BADF-17EF8CE6B7BA}" type="slidenum">
              <a:rPr lang="fa-IR" smtClean="0"/>
              <a:t>‹#›</a:t>
            </a:fld>
            <a:endParaRPr lang="fa-I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0269552"/>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Ls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077" y="-924486"/>
            <a:ext cx="9144000" cy="2387600"/>
          </a:xfrm>
        </p:spPr>
        <p:txBody>
          <a:bodyPr>
            <a:normAutofit/>
          </a:bodyPr>
          <a:lstStyle/>
          <a:p>
            <a:pPr algn="ctr"/>
            <a:r>
              <a:rPr lang="fa-IR" sz="4400" b="1" dirty="0" smtClean="0">
                <a:solidFill>
                  <a:srgbClr val="0070C0"/>
                </a:solidFill>
              </a:rPr>
              <a:t>انس </a:t>
            </a:r>
            <a:r>
              <a:rPr lang="fa-IR" sz="4400" b="1" dirty="0">
                <a:solidFill>
                  <a:srgbClr val="0070C0"/>
                </a:solidFill>
              </a:rPr>
              <a:t>با قرآن</a:t>
            </a:r>
            <a:endParaRPr lang="fa-IR" sz="4400" dirty="0">
              <a:solidFill>
                <a:srgbClr val="0070C0"/>
              </a:solidFill>
            </a:endParaRPr>
          </a:p>
        </p:txBody>
      </p:sp>
      <p:sp>
        <p:nvSpPr>
          <p:cNvPr id="3" name="Subtitle 2"/>
          <p:cNvSpPr>
            <a:spLocks noGrp="1"/>
          </p:cNvSpPr>
          <p:nvPr>
            <p:ph type="subTitle" idx="1"/>
          </p:nvPr>
        </p:nvSpPr>
        <p:spPr>
          <a:xfrm>
            <a:off x="1605475" y="2212462"/>
            <a:ext cx="9144000" cy="1655762"/>
          </a:xfrm>
        </p:spPr>
        <p:txBody>
          <a:bodyPr>
            <a:noAutofit/>
          </a:bodyPr>
          <a:lstStyle/>
          <a:p>
            <a:pPr algn="r"/>
            <a:r>
              <a:rPr lang="fa-IR" sz="2400" dirty="0"/>
              <a:t>پيامبر رحمت (ص) همچون پدري مهربان </a:t>
            </a:r>
            <a:r>
              <a:rPr lang="fa-IR" sz="2400" dirty="0" smtClean="0"/>
              <a:t>و </a:t>
            </a:r>
            <a:r>
              <a:rPr lang="fa-IR" sz="2400" dirty="0"/>
              <a:t>طبيبي درد آشنا  ، مارا به قرآن فرامي خواند وتمسك به اين نسخه شفا بخشي را رمز رميدن از فتنه هامعرفي مي كند.</a:t>
            </a:r>
          </a:p>
          <a:p>
            <a:pPr algn="r"/>
            <a:r>
              <a:rPr lang="fa-IR" sz="2400" dirty="0"/>
              <a:t>بدين سان تمسك به قرآن دريچه اي از ملكوت بر آدميان مي گشايد وآنان را از دام غفلت ها واسارت فتنه ها رهانده ، به حق و « بهشت گمشده خويش » رهنمون مي سازد.</a:t>
            </a:r>
          </a:p>
          <a:p>
            <a:pPr algn="r"/>
            <a:endParaRPr lang="fa-IR" sz="2400" dirty="0"/>
          </a:p>
        </p:txBody>
      </p:sp>
    </p:spTree>
    <p:extLst>
      <p:ext uri="{BB962C8B-B14F-4D97-AF65-F5344CB8AC3E}">
        <p14:creationId xmlns:p14="http://schemas.microsoft.com/office/powerpoint/2010/main" val="7539755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3212" y="123434"/>
            <a:ext cx="10791093" cy="4351338"/>
          </a:xfrm>
        </p:spPr>
        <p:txBody>
          <a:bodyPr>
            <a:noAutofit/>
          </a:bodyPr>
          <a:lstStyle/>
          <a:p>
            <a:r>
              <a:rPr lang="fa-IR" sz="2400" b="1" dirty="0">
                <a:solidFill>
                  <a:srgbClr val="0070C0"/>
                </a:solidFill>
              </a:rPr>
              <a:t>تفسیر برخی از صفات</a:t>
            </a:r>
            <a:endParaRPr lang="fa-IR" sz="2400" dirty="0">
              <a:solidFill>
                <a:srgbClr val="0070C0"/>
              </a:solidFill>
            </a:endParaRPr>
          </a:p>
          <a:p>
            <a:r>
              <a:rPr lang="fa-IR" sz="2400" dirty="0"/>
              <a:t> در این بخش از میان صفات الهی چهار صفت خالقیت ، ربوبیت ، علم گسترده و قدرت بی پایان را تفسیر می کنیم </a:t>
            </a:r>
            <a:r>
              <a:rPr lang="fa-IR" sz="2400" dirty="0" smtClean="0"/>
              <a:t>.</a:t>
            </a:r>
            <a:endParaRPr lang="fa-IR" sz="2400" dirty="0"/>
          </a:p>
          <a:p>
            <a:r>
              <a:rPr lang="fa-IR" sz="2400" b="1" dirty="0">
                <a:solidFill>
                  <a:srgbClr val="FF0000"/>
                </a:solidFill>
              </a:rPr>
              <a:t>الف ) خالقیت :</a:t>
            </a:r>
            <a:endParaRPr lang="fa-IR" sz="2400" dirty="0">
              <a:solidFill>
                <a:srgbClr val="FF0000"/>
              </a:solidFill>
            </a:endParaRPr>
          </a:p>
          <a:p>
            <a:r>
              <a:rPr lang="fa-IR" sz="2400" dirty="0"/>
              <a:t>در واقع باید برای هستی خالقی تصور کرد که همه صفات والا ویژه او باشد صفاتی چون حی ، قادر ، علیم ، مرید ، حکیم ، غفور ، هادی ، عادل و رحیم . این خالق بیش از دارا بودن این صفات کمال ، باید هستی او موقتی نباشد بدین معنی که هستی از ذات او جدا نشود و فنا ناپذیر و عاریه ای نباشد. واژه خلق و مشتقاتش 261 بار در قران بکار رفته است</a:t>
            </a:r>
            <a:r>
              <a:rPr lang="fa-IR" sz="2400" dirty="0" smtClean="0"/>
              <a:t>. </a:t>
            </a:r>
          </a:p>
          <a:p>
            <a:r>
              <a:rPr lang="fa-IR" sz="2400" b="1" dirty="0">
                <a:solidFill>
                  <a:srgbClr val="FF66CC"/>
                </a:solidFill>
              </a:rPr>
              <a:t>خداوند آفریدگار هستی :</a:t>
            </a:r>
            <a:endParaRPr lang="fa-IR" sz="2400" dirty="0">
              <a:solidFill>
                <a:srgbClr val="FF66CC"/>
              </a:solidFill>
            </a:endParaRPr>
          </a:p>
          <a:p>
            <a:r>
              <a:rPr lang="fa-IR" sz="2400" dirty="0"/>
              <a:t>اِقرَء بِاسمِ رَبّکَ الّذِی خَلَقَ : بخوان به نام پروردگارت که آفرید.</a:t>
            </a:r>
          </a:p>
          <a:p>
            <a:r>
              <a:rPr lang="fa-IR" sz="2400" dirty="0"/>
              <a:t>اقرء به معنای ضمیمه کردن حروف و کلمات به یکدیگر است وقتی بکار می رود منظور شناخت خواص و آثار و ذات موجود است مثلاً هنگامی که حضرت آدم تمام اسم ها را فرا گرفت علاوه بر یادگیری نام موجودات با خواص ، آثار ، صفات و ویژگی های آنها نیز معرفت یافت . رب نیز به معنای اصلاح گر و نعمت بخش است.</a:t>
            </a:r>
          </a:p>
          <a:p>
            <a:endParaRPr lang="fa-IR" sz="2400" dirty="0"/>
          </a:p>
          <a:p>
            <a:endParaRPr lang="fa-IR" sz="2400" dirty="0"/>
          </a:p>
        </p:txBody>
      </p:sp>
    </p:spTree>
    <p:extLst>
      <p:ext uri="{BB962C8B-B14F-4D97-AF65-F5344CB8AC3E}">
        <p14:creationId xmlns:p14="http://schemas.microsoft.com/office/powerpoint/2010/main" val="2890916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0569" y="306314"/>
            <a:ext cx="10515600" cy="4351338"/>
          </a:xfrm>
        </p:spPr>
        <p:txBody>
          <a:bodyPr>
            <a:noAutofit/>
          </a:bodyPr>
          <a:lstStyle/>
          <a:p>
            <a:r>
              <a:rPr lang="fa-IR" sz="2400" dirty="0"/>
              <a:t>پروردگار دو عرصه دارد : تکوینی و تشریعی .</a:t>
            </a:r>
          </a:p>
          <a:p>
            <a:r>
              <a:rPr lang="fa-IR" sz="2400" dirty="0"/>
              <a:t>در ربوبیت تکوینی ، لوازم رشد طبیعی موجودِ تحت تربیت فراهم می شود اما در ربوبیت تشریعی ، قوانین و مقررات لازم برای تکامل موجود مختار دراختیارش نهاده می شود و او را تا رسیدن به شکوفایی راهنمایی می کند</a:t>
            </a:r>
            <a:r>
              <a:rPr lang="fa-IR" sz="2400" dirty="0" smtClean="0"/>
              <a:t>.</a:t>
            </a:r>
            <a:endParaRPr lang="fa-IR" sz="2400" dirty="0"/>
          </a:p>
          <a:p>
            <a:r>
              <a:rPr lang="fa-IR" sz="2400" b="1" dirty="0">
                <a:solidFill>
                  <a:srgbClr val="FF66CC"/>
                </a:solidFill>
              </a:rPr>
              <a:t>آفریدگاری ، نقطه آغازین معرفت :</a:t>
            </a:r>
            <a:endParaRPr lang="fa-IR" sz="2400" dirty="0">
              <a:solidFill>
                <a:srgbClr val="FF66CC"/>
              </a:solidFill>
            </a:endParaRPr>
          </a:p>
          <a:p>
            <a:r>
              <a:rPr lang="fa-IR" sz="2400" dirty="0"/>
              <a:t>پیامبر اکرم ( ص ) در آغاز رسالت مأمور شد تا پروردگارش را (( هستی آفرین )) بخواند . خداوند از آن حضرت می خواهد تا صفات پروردگار را بر مردم بخواند و بر خالقیتش نیز تکیه کند. قران در سوره حج می فرماید : کسانی را که جز خدا می خوانید هرگز حتی مگسی را نمی آفرینند،هر چند برای آفریدن آن اجتماع کنند</a:t>
            </a:r>
            <a:r>
              <a:rPr lang="fa-IR" sz="2400" dirty="0" smtClean="0"/>
              <a:t>.</a:t>
            </a:r>
            <a:endParaRPr lang="fa-IR" sz="2400" dirty="0"/>
          </a:p>
          <a:p>
            <a:r>
              <a:rPr lang="fa-IR" sz="2400" b="1" dirty="0">
                <a:solidFill>
                  <a:srgbClr val="FF66CC"/>
                </a:solidFill>
              </a:rPr>
              <a:t>پردازش ، اندازه گیری و </a:t>
            </a:r>
            <a:r>
              <a:rPr lang="fa-IR" sz="2400" b="1" dirty="0" smtClean="0">
                <a:solidFill>
                  <a:srgbClr val="FF66CC"/>
                </a:solidFill>
              </a:rPr>
              <a:t>هدایت</a:t>
            </a:r>
            <a:r>
              <a:rPr lang="fa-IR" sz="2400" dirty="0" smtClean="0"/>
              <a:t/>
            </a:r>
            <a:br>
              <a:rPr lang="fa-IR" sz="2400" dirty="0" smtClean="0"/>
            </a:br>
            <a:r>
              <a:rPr lang="fa-IR" sz="2400" dirty="0"/>
              <a:t>آفریننده هستی ، اجزای هر موجود را در جایی قرار داده که بهتر از آن تصور نشود مثلاً در مورد انسان چشم ، گوش و هر عضو را در جایی قرارداده که اگر در جایی دیگر می نشست ، کارایی اش هرگز به این اندازه نبود . ( به این عمل تسویه می گویند )</a:t>
            </a:r>
          </a:p>
          <a:p>
            <a:endParaRPr lang="fa-IR" sz="2400" dirty="0"/>
          </a:p>
        </p:txBody>
      </p:sp>
    </p:spTree>
    <p:extLst>
      <p:ext uri="{BB962C8B-B14F-4D97-AF65-F5344CB8AC3E}">
        <p14:creationId xmlns:p14="http://schemas.microsoft.com/office/powerpoint/2010/main" val="3053070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5378" y="295372"/>
            <a:ext cx="10515600" cy="4351338"/>
          </a:xfrm>
        </p:spPr>
        <p:txBody>
          <a:bodyPr>
            <a:noAutofit/>
          </a:bodyPr>
          <a:lstStyle/>
          <a:p>
            <a:r>
              <a:rPr lang="fa-IR" sz="2400" b="1" dirty="0"/>
              <a:t>عمل دیگر تقدیر است </a:t>
            </a:r>
            <a:r>
              <a:rPr lang="fa-IR" sz="2400" dirty="0"/>
              <a:t>هر یک از موجودات صورتی خاص و سیر زندگی و رشد تکاملی ویژه ای دارند. این ویژگی ها همان تقدیر ها و اندازه گیری های هستی آفرین است .</a:t>
            </a:r>
          </a:p>
          <a:p>
            <a:r>
              <a:rPr lang="fa-IR" sz="2400" dirty="0"/>
              <a:t>و در سوره فرقان می فرماید : و هر چیزی را آفریده و بدان گونه که در خور آن بوده اندازه گیری کرده است.</a:t>
            </a:r>
          </a:p>
          <a:p>
            <a:r>
              <a:rPr lang="fa-IR" sz="2400" b="1" dirty="0"/>
              <a:t>عمل سوم هدایت است :</a:t>
            </a:r>
            <a:r>
              <a:rPr lang="fa-IR" sz="2400" dirty="0"/>
              <a:t> یعنی نشان دادن راه گذر از وضع موجود تا رسیدن به وضع مطلوب</a:t>
            </a:r>
          </a:p>
          <a:p>
            <a:r>
              <a:rPr lang="fa-IR" sz="2400" dirty="0"/>
              <a:t>در سوره طا فرموده است : پروردگار ما کسی است که هر چیزی را خلقتی که در خور اوست داده ، سپس آن را هدایت فرموده است.</a:t>
            </a:r>
          </a:p>
          <a:p>
            <a:r>
              <a:rPr lang="fa-IR" sz="2400" dirty="0"/>
              <a:t>نکاتی باید به آن توجه نمائیم </a:t>
            </a:r>
            <a:r>
              <a:rPr lang="fa-IR" sz="2400" dirty="0" smtClean="0"/>
              <a:t>:</a:t>
            </a:r>
            <a:endParaRPr lang="fa-IR" sz="2400" dirty="0"/>
          </a:p>
          <a:p>
            <a:r>
              <a:rPr lang="fa-IR" sz="2400" dirty="0"/>
              <a:t>1- از نظر قران امکان شناخت آغاز هستی وجود دارد آن هم با سیر در آفاق و مطالعه در زمین که  گاهواره موجودات است.</a:t>
            </a:r>
          </a:p>
          <a:p>
            <a:r>
              <a:rPr lang="fa-IR" sz="2400" dirty="0"/>
              <a:t>در سوره عنکبوت می فرماید : در زمین بنگرید و بنگرید که چگونه آفرینش را آغاز کرده است.</a:t>
            </a:r>
          </a:p>
          <a:p>
            <a:r>
              <a:rPr lang="fa-IR" sz="2400" dirty="0"/>
              <a:t>2- همه اقرار دارند که آفریدگار هستی خداوند است.</a:t>
            </a:r>
          </a:p>
          <a:p>
            <a:pPr marL="0" indent="0">
              <a:buNone/>
            </a:pPr>
            <a:endParaRPr lang="fa-IR" sz="2400" dirty="0"/>
          </a:p>
        </p:txBody>
      </p:sp>
    </p:spTree>
    <p:extLst>
      <p:ext uri="{BB962C8B-B14F-4D97-AF65-F5344CB8AC3E}">
        <p14:creationId xmlns:p14="http://schemas.microsoft.com/office/powerpoint/2010/main" val="31052449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817" y="157040"/>
            <a:ext cx="11156852" cy="4351338"/>
          </a:xfrm>
        </p:spPr>
        <p:txBody>
          <a:bodyPr>
            <a:noAutofit/>
          </a:bodyPr>
          <a:lstStyle/>
          <a:p>
            <a:r>
              <a:rPr lang="fa-IR" sz="2400" dirty="0" smtClean="0"/>
              <a:t>3- از آیات قران می توان دریافت که مطالعه در خلقت و نظامهای حاکم بر جهان ، انسان را به بیهوده نبودن آفرینش رهنمون می سازد.</a:t>
            </a:r>
          </a:p>
          <a:p>
            <a:r>
              <a:rPr lang="fa-IR" sz="2400" dirty="0" smtClean="0"/>
              <a:t>«« و آسمان و زمین و آنچه میان آن دو است به بازیچه نیافریدیم »» سوره انبیاء</a:t>
            </a:r>
          </a:p>
          <a:p>
            <a:r>
              <a:rPr lang="fa-IR" sz="2400" b="1" dirty="0">
                <a:solidFill>
                  <a:srgbClr val="FF0000"/>
                </a:solidFill>
              </a:rPr>
              <a:t>ب) ربوبیت </a:t>
            </a:r>
            <a:r>
              <a:rPr lang="fa-IR" sz="2400" b="1" dirty="0" smtClean="0">
                <a:solidFill>
                  <a:srgbClr val="FF0000"/>
                </a:solidFill>
              </a:rPr>
              <a:t>:</a:t>
            </a:r>
            <a:endParaRPr lang="fa-IR" sz="2400" dirty="0">
              <a:solidFill>
                <a:srgbClr val="FF0000"/>
              </a:solidFill>
            </a:endParaRPr>
          </a:p>
          <a:p>
            <a:r>
              <a:rPr lang="fa-IR" sz="2400" dirty="0"/>
              <a:t>قران کریم خداوند را تنها پروردگار انسان و تمام موجودات عالم می داند واژه رب مشتقاتش 981 بار در قران آمده است.</a:t>
            </a:r>
          </a:p>
          <a:p>
            <a:r>
              <a:rPr lang="fa-IR" sz="2400" dirty="0"/>
              <a:t>رب در لغت به معنای اصلاح شی اقدام به تأمین مصالح آن است قران خداوند را صاحب اختیاری مطلق و اصلاح گر کاملی ترسیم می کند که انسان و تمام موجودات را می پروراند.</a:t>
            </a:r>
          </a:p>
          <a:p>
            <a:r>
              <a:rPr lang="fa-IR" sz="2400" dirty="0">
                <a:solidFill>
                  <a:srgbClr val="FFFF00"/>
                </a:solidFill>
              </a:rPr>
              <a:t> </a:t>
            </a:r>
            <a:r>
              <a:rPr lang="fa-IR" sz="2400" b="1" dirty="0">
                <a:solidFill>
                  <a:srgbClr val="FF66CC"/>
                </a:solidFill>
              </a:rPr>
              <a:t>مربی انسان کیست ؟</a:t>
            </a:r>
            <a:endParaRPr lang="fa-IR" sz="2400" dirty="0">
              <a:solidFill>
                <a:srgbClr val="FF66CC"/>
              </a:solidFill>
            </a:endParaRPr>
          </a:p>
          <a:p>
            <a:r>
              <a:rPr lang="fa-IR" sz="2400" dirty="0"/>
              <a:t>حضرت ابراهیم ( ع ) با درکی از ملکوت آسمان ها و زمین یافت ربوبیت بتها را باطل نمود ، وقتی چشمش به ستاره ای افتاد گفت : ( هذا ربّی ) این پروردگار من است . آنگاه که غروب کرد گفت من غروب کنند گان را دوست ندارم ( و همچنین ماه ) و هنگامی که خورشید را دید گفت این پروردگار من است چون این بزرگتر است هنگامی که افول کرد گفت ای قوم من ف من از آنچه به خدا شریک می سازید بیزارم از نظر حضرت ابراهیم پروردگار باید چهار صفت داشته باشد:</a:t>
            </a:r>
          </a:p>
          <a:p>
            <a:endParaRPr lang="fa-IR" sz="2400" dirty="0"/>
          </a:p>
          <a:p>
            <a:endParaRPr lang="fa-IR" sz="2400" dirty="0"/>
          </a:p>
        </p:txBody>
      </p:sp>
    </p:spTree>
    <p:extLst>
      <p:ext uri="{BB962C8B-B14F-4D97-AF65-F5344CB8AC3E}">
        <p14:creationId xmlns:p14="http://schemas.microsoft.com/office/powerpoint/2010/main" val="2044661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429" y="164270"/>
            <a:ext cx="10988041" cy="4351338"/>
          </a:xfrm>
        </p:spPr>
        <p:txBody>
          <a:bodyPr>
            <a:noAutofit/>
          </a:bodyPr>
          <a:lstStyle/>
          <a:p>
            <a:r>
              <a:rPr lang="fa-IR" sz="2400" dirty="0"/>
              <a:t>1- اثر بخش باشد.</a:t>
            </a:r>
          </a:p>
          <a:p>
            <a:r>
              <a:rPr lang="fa-IR" sz="2400" dirty="0"/>
              <a:t>2- اثر بخشی او دائمی باشد.</a:t>
            </a:r>
          </a:p>
          <a:p>
            <a:r>
              <a:rPr lang="fa-IR" sz="2400" dirty="0"/>
              <a:t> 3- موجودات اثر پذیر در محضرش باشند.</a:t>
            </a:r>
          </a:p>
          <a:p>
            <a:r>
              <a:rPr lang="fa-IR" sz="2400" dirty="0"/>
              <a:t> 4- تأثیراتش بیشتر و عمیق تر از دیگران باشد</a:t>
            </a:r>
            <a:r>
              <a:rPr lang="fa-IR" sz="2400" dirty="0" smtClean="0"/>
              <a:t>.</a:t>
            </a:r>
            <a:endParaRPr lang="fa-IR" sz="2400" dirty="0"/>
          </a:p>
          <a:p>
            <a:r>
              <a:rPr lang="fa-IR" sz="2400" b="1" dirty="0">
                <a:solidFill>
                  <a:srgbClr val="FF66CC"/>
                </a:solidFill>
              </a:rPr>
              <a:t>پروردگار انسان ، همان پرودگار هستی </a:t>
            </a:r>
            <a:r>
              <a:rPr lang="fa-IR" sz="2400" b="1" dirty="0" smtClean="0">
                <a:solidFill>
                  <a:srgbClr val="FF66CC"/>
                </a:solidFill>
              </a:rPr>
              <a:t>:</a:t>
            </a:r>
            <a:endParaRPr lang="fa-IR" sz="2400" dirty="0">
              <a:solidFill>
                <a:srgbClr val="FF66CC"/>
              </a:solidFill>
            </a:endParaRPr>
          </a:p>
          <a:p>
            <a:r>
              <a:rPr lang="fa-IR" sz="2400" dirty="0"/>
              <a:t>در حقیقت پروردگار شما آن خدایی است که آسمانها و زمین را در شش روز آفرید جهان </a:t>
            </a:r>
            <a:r>
              <a:rPr lang="fa-IR" sz="2400" dirty="0" smtClean="0"/>
              <a:t>همان </a:t>
            </a:r>
            <a:r>
              <a:rPr lang="fa-IR" sz="2400" dirty="0"/>
              <a:t>طور که حدوثش نیازمند به خداوند است در </a:t>
            </a:r>
            <a:r>
              <a:rPr lang="fa-IR" sz="2400" dirty="0" smtClean="0"/>
              <a:t>تدبیرواداره </a:t>
            </a:r>
            <a:r>
              <a:rPr lang="fa-IR" sz="2400" dirty="0"/>
              <a:t>اش نیز وابسته به اوست</a:t>
            </a:r>
            <a:r>
              <a:rPr lang="fa-IR" sz="2400" dirty="0" smtClean="0"/>
              <a:t>.  </a:t>
            </a:r>
          </a:p>
          <a:p>
            <a:r>
              <a:rPr lang="fa-IR" sz="2400" b="1" dirty="0" smtClean="0">
                <a:solidFill>
                  <a:srgbClr val="FF66CC"/>
                </a:solidFill>
              </a:rPr>
              <a:t>برهان </a:t>
            </a:r>
            <a:r>
              <a:rPr lang="fa-IR" sz="2400" b="1" dirty="0">
                <a:solidFill>
                  <a:srgbClr val="FF66CC"/>
                </a:solidFill>
              </a:rPr>
              <a:t>ابراهیم ( ع ) علیه نمرود :</a:t>
            </a:r>
            <a:r>
              <a:rPr lang="fa-IR" sz="2400" dirty="0"/>
              <a:t>نمرود گمان می کرد که قتل و حفظ جان مردم به دست خودش است و هنگامی که محکوم به مرگی را از کشتن نجات داد گفت من میتوانم بمیرانم یا زنده نگه دارم. اما برهان حضرت ابراهیم این بود که پروردگار من خورشید را از شرق آشکار می کند و در مغرب پنهان می کند در حالی که اگر تو به راستی پروردگار هستی خورشید را از مغرب بیرون آور.</a:t>
            </a:r>
          </a:p>
          <a:p>
            <a:r>
              <a:rPr lang="fa-IR" sz="2400" dirty="0"/>
              <a:t>و همچنین در مناظره حضرت موسی ( ع ) آمده است فرعون مدعی بود که او پروردگار و صاحب اختیار دیگران است اما موسی ( ع ) این ویژگی را خاص دانستند.</a:t>
            </a:r>
          </a:p>
          <a:p>
            <a:endParaRPr lang="fa-IR" sz="2400" dirty="0"/>
          </a:p>
          <a:p>
            <a:endParaRPr lang="fa-IR" sz="2400" dirty="0"/>
          </a:p>
        </p:txBody>
      </p:sp>
    </p:spTree>
    <p:extLst>
      <p:ext uri="{BB962C8B-B14F-4D97-AF65-F5344CB8AC3E}">
        <p14:creationId xmlns:p14="http://schemas.microsoft.com/office/powerpoint/2010/main" val="37402629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0969" y="439567"/>
            <a:ext cx="10515600" cy="4351338"/>
          </a:xfrm>
        </p:spPr>
        <p:txBody>
          <a:bodyPr>
            <a:noAutofit/>
          </a:bodyPr>
          <a:lstStyle/>
          <a:p>
            <a:r>
              <a:rPr lang="fa-IR" sz="2400" b="1" dirty="0">
                <a:solidFill>
                  <a:srgbClr val="FF0000"/>
                </a:solidFill>
              </a:rPr>
              <a:t>ج) دانش گسترده :</a:t>
            </a:r>
            <a:endParaRPr lang="fa-IR" sz="2400" dirty="0">
              <a:solidFill>
                <a:srgbClr val="FF0000"/>
              </a:solidFill>
            </a:endParaRPr>
          </a:p>
          <a:p>
            <a:r>
              <a:rPr lang="fa-IR" sz="2400" dirty="0"/>
              <a:t>یکی از دیگر اوصاف خداوند علم و دانایی اوست قران کریم خداوند را آگاه به جزئیات امور و پدیده ها می داند و آگاه به گذشته و حال و آینده ، دنیا و آخرت ، غیب و شهادت ، ظاهر و باطن ، نیات و گفتار می داند علم خداوند به هر کس و هر چیز حتی از خود موجودات به آنها بیشتر است</a:t>
            </a:r>
          </a:p>
          <a:p>
            <a:r>
              <a:rPr lang="fa-IR" sz="2400" dirty="0"/>
              <a:t>- عالم محضر خداست :</a:t>
            </a:r>
          </a:p>
          <a:p>
            <a:r>
              <a:rPr lang="fa-IR" sz="2400" dirty="0"/>
              <a:t>در آغاز رسالت پیامبر ( ص ) ابوجهل با پیغمبر برخورد تندی داشت از این رو خداوند برای تسلی دادن به پیامبر اسلام و تهدید ابوجهل به خاطر آزارهایی که انجام می داد این آیه را نازل فرمود </a:t>
            </a:r>
            <a:r>
              <a:rPr lang="fa-IR" sz="2400" dirty="0" smtClean="0"/>
              <a:t>:</a:t>
            </a:r>
            <a:endParaRPr lang="fa-IR" sz="2400" dirty="0"/>
          </a:p>
          <a:p>
            <a:r>
              <a:rPr lang="fa-IR" sz="2400" dirty="0"/>
              <a:t>ألَم یَعلمَ بِاَنّ اللّهَ یری ( مگر نداسته که خدا می بیند؟ )</a:t>
            </a:r>
          </a:p>
          <a:p>
            <a:r>
              <a:rPr lang="fa-IR" sz="2400" dirty="0"/>
              <a:t>خداوند ظاهر و باطن پدیده ها را آفرید و بر آنها آگاه است و قران به مطالب پنهان در سینه کفار و مشرکان اشاره می کند و می گوید خداوند به آنچه در سینه دارند دانا تر است و در جای دیگر می فرماید (( آیا کسی که آفریده است نمی داند؟ )) با آنکه او خود باریک بینِ آگاه است.</a:t>
            </a:r>
          </a:p>
          <a:p>
            <a:endParaRPr lang="fa-IR" sz="2400" dirty="0"/>
          </a:p>
        </p:txBody>
      </p:sp>
    </p:spTree>
    <p:extLst>
      <p:ext uri="{BB962C8B-B14F-4D97-AF65-F5344CB8AC3E}">
        <p14:creationId xmlns:p14="http://schemas.microsoft.com/office/powerpoint/2010/main" val="4023396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7689" y="207840"/>
            <a:ext cx="10515600" cy="4351338"/>
          </a:xfrm>
        </p:spPr>
        <p:txBody>
          <a:bodyPr>
            <a:noAutofit/>
          </a:bodyPr>
          <a:lstStyle/>
          <a:p>
            <a:r>
              <a:rPr lang="fa-IR" sz="2400" dirty="0" smtClean="0">
                <a:solidFill>
                  <a:srgbClr val="FF0000"/>
                </a:solidFill>
              </a:rPr>
              <a:t>نمونه سوالات</a:t>
            </a:r>
          </a:p>
          <a:p>
            <a:r>
              <a:rPr lang="fa-IR" sz="2400" b="1" dirty="0"/>
              <a:t>1- از صفات خداوند ازلی و ابدی بودن را توضیح دهید.</a:t>
            </a:r>
            <a:r>
              <a:rPr lang="fa-IR" sz="2400" dirty="0"/>
              <a:t>ازلی : کسی که از آغاز بوده ، بی آنکه آغازی داشته باشد ،</a:t>
            </a:r>
          </a:p>
          <a:p>
            <a:r>
              <a:rPr lang="fa-IR" sz="2400" dirty="0"/>
              <a:t>ابدی : کسی که آخر است ، بی آنکه انتهایی داشته </a:t>
            </a:r>
            <a:r>
              <a:rPr lang="fa-IR" sz="2400" dirty="0" smtClean="0"/>
              <a:t>باشد.</a:t>
            </a:r>
          </a:p>
          <a:p>
            <a:r>
              <a:rPr lang="fa-IR" sz="2400" b="1" dirty="0" smtClean="0"/>
              <a:t>2- </a:t>
            </a:r>
            <a:r>
              <a:rPr lang="fa-IR" sz="2400" b="1" dirty="0"/>
              <a:t>آفرینش در کلام عرب به چه معناست؟آ</a:t>
            </a:r>
            <a:r>
              <a:rPr lang="fa-IR" sz="2400" dirty="0"/>
              <a:t>فرینش در کلام عرب یعنی به وجود آوردن شیء به گونه ای که نمونه سابقی نداشته باشد البته آغازش از تقدیر و اندازه گیری است. بدین معنا که در مرحله اول باید حدود هستی موجود مشخص شود و سپس آفرینش صورت پذیرد.</a:t>
            </a:r>
          </a:p>
          <a:p>
            <a:r>
              <a:rPr lang="fa-IR" sz="2400" b="1" dirty="0" smtClean="0"/>
              <a:t>3- </a:t>
            </a:r>
            <a:r>
              <a:rPr lang="fa-IR" sz="2400" b="1" dirty="0"/>
              <a:t>عمل تسویه را توضیح دهید.</a:t>
            </a:r>
            <a:endParaRPr lang="fa-IR" sz="2400" dirty="0"/>
          </a:p>
          <a:p>
            <a:r>
              <a:rPr lang="fa-IR" sz="2400" dirty="0"/>
              <a:t>آفریننده هستی اجزای هر موجود را در جایی قرارداده که بهتر از آن تصور نشود مثلاً در مورد انسان چشم ، گوش و هر عضوی را در جایی نهاده که اگر در جایی دیگر می نشست کارایی اش هرگز به این اندازه نبود این عمل تسویه نام دارد.</a:t>
            </a:r>
          </a:p>
          <a:p>
            <a:r>
              <a:rPr lang="fa-IR" sz="2400" b="1" dirty="0" smtClean="0"/>
              <a:t>4- </a:t>
            </a:r>
            <a:r>
              <a:rPr lang="fa-IR" sz="2400" b="1" dirty="0"/>
              <a:t>عمل هدایت را توضیح دهید.</a:t>
            </a:r>
            <a:endParaRPr lang="fa-IR" sz="2400" dirty="0"/>
          </a:p>
          <a:p>
            <a:r>
              <a:rPr lang="fa-IR" sz="2400" dirty="0"/>
              <a:t>عمل هدایت یعنی نشان دادن راه گذر از وضع موجود تا رسیدن به وضع مطلوب.</a:t>
            </a:r>
          </a:p>
          <a:p>
            <a:pPr marL="0" indent="0">
              <a:buNone/>
            </a:pPr>
            <a:r>
              <a:rPr lang="fa-IR" sz="2400" dirty="0" smtClean="0">
                <a:solidFill>
                  <a:srgbClr val="00B050"/>
                </a:solidFill>
              </a:rPr>
              <a:t> </a:t>
            </a:r>
          </a:p>
          <a:p>
            <a:endParaRPr lang="fa-IR" sz="2400" dirty="0"/>
          </a:p>
        </p:txBody>
      </p:sp>
    </p:spTree>
    <p:extLst>
      <p:ext uri="{BB962C8B-B14F-4D97-AF65-F5344CB8AC3E}">
        <p14:creationId xmlns:p14="http://schemas.microsoft.com/office/powerpoint/2010/main" val="3321216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7317" y="267237"/>
            <a:ext cx="10515600" cy="4351338"/>
          </a:xfrm>
        </p:spPr>
        <p:txBody>
          <a:bodyPr>
            <a:noAutofit/>
          </a:bodyPr>
          <a:lstStyle/>
          <a:p>
            <a:r>
              <a:rPr lang="fa-IR" sz="2400" b="1" dirty="0"/>
              <a:t>5- طبق آیه سوره اعراف پروردگار آسمان و زمین را در چند روز </a:t>
            </a:r>
            <a:r>
              <a:rPr lang="fa-IR" sz="2400" b="1" dirty="0" smtClean="0"/>
              <a:t>آفرید؟</a:t>
            </a:r>
          </a:p>
          <a:p>
            <a:r>
              <a:rPr lang="fa-IR" sz="2400" b="1" dirty="0"/>
              <a:t>1</a:t>
            </a:r>
            <a:r>
              <a:rPr lang="fa-IR" sz="2400" dirty="0" smtClean="0"/>
              <a:t>-</a:t>
            </a:r>
            <a:r>
              <a:rPr lang="fa-IR" sz="2400" dirty="0"/>
              <a:t>  هفت روز</a:t>
            </a:r>
            <a:r>
              <a:rPr lang="fa-IR" sz="2400" b="1" dirty="0"/>
              <a:t> </a:t>
            </a:r>
            <a:r>
              <a:rPr lang="fa-IR" sz="2400" b="1" u="sng" dirty="0"/>
              <a:t>2- شش روز </a:t>
            </a:r>
            <a:r>
              <a:rPr lang="fa-IR" sz="2400" dirty="0"/>
              <a:t>3- چهار روز 4-  پنج روز</a:t>
            </a:r>
          </a:p>
          <a:p>
            <a:r>
              <a:rPr lang="fa-IR" sz="2400" b="1" dirty="0"/>
              <a:t> </a:t>
            </a:r>
            <a:r>
              <a:rPr lang="fa-IR" sz="2400" b="1" dirty="0" smtClean="0"/>
              <a:t>6- </a:t>
            </a:r>
            <a:r>
              <a:rPr lang="fa-IR" sz="2400" b="1" dirty="0"/>
              <a:t>جهان هستی بخش می خواهد یعنی چه ؟</a:t>
            </a:r>
            <a:r>
              <a:rPr lang="fa-IR" sz="2400" dirty="0"/>
              <a:t>یعنی کسی که خود هستی را از جایی دیگر برنگرفته باشد.</a:t>
            </a:r>
          </a:p>
          <a:p>
            <a:r>
              <a:rPr lang="fa-IR" sz="2400" b="1" dirty="0" smtClean="0"/>
              <a:t>7- </a:t>
            </a:r>
            <a:r>
              <a:rPr lang="fa-IR" sz="2400" b="1" dirty="0"/>
              <a:t>مرگ در فرهنگ قران بیانگر چیست ؟</a:t>
            </a:r>
            <a:endParaRPr lang="fa-IR" sz="2400" dirty="0"/>
          </a:p>
          <a:p>
            <a:r>
              <a:rPr lang="fa-IR" sz="2400" dirty="0"/>
              <a:t>بیانگر انتقال از جهانی به جهان دیگر است.</a:t>
            </a:r>
          </a:p>
          <a:p>
            <a:r>
              <a:rPr lang="fa-IR" sz="2400" b="1" dirty="0"/>
              <a:t> 8- در آیه  ( و هُو القاهِرُ فَوقَ عِبادِهِ و هُوَ الحَکِیمُ الخَبِیرُ ) عباده را تعبیر نمایید.</a:t>
            </a:r>
            <a:r>
              <a:rPr lang="fa-IR" sz="2400" dirty="0"/>
              <a:t>از تعبیر فوق عباده در این آیه نیز میتوان این مطلب را دریافت که گویا همه موجودات عالم هستی بندگان ضعیف و ناتوانی هستند که مهار امر و نهی آنها کاملاً در دست مولای قادر و غالب است.</a:t>
            </a:r>
          </a:p>
          <a:p>
            <a:r>
              <a:rPr lang="fa-IR" sz="2400" dirty="0"/>
              <a:t> </a:t>
            </a:r>
            <a:r>
              <a:rPr lang="fa-IR" sz="2400" b="1" dirty="0" smtClean="0"/>
              <a:t>9-</a:t>
            </a:r>
            <a:r>
              <a:rPr lang="fa-IR" sz="2400" b="1" dirty="0"/>
              <a:t> منظور ازاین صفات خداوند کدام است ؟</a:t>
            </a:r>
            <a:endParaRPr lang="fa-IR" sz="2400" dirty="0"/>
          </a:p>
          <a:p>
            <a:r>
              <a:rPr lang="fa-IR" sz="2400" dirty="0"/>
              <a:t>((جبار))؛ او برهمه چیز تسلط دارد و دست های افکار و اندیشه ها از رسیدن به دامن عظمتش کوتاه است و با اراده نافذش به اصلاح هر امر می پردازد.</a:t>
            </a:r>
          </a:p>
          <a:p>
            <a:r>
              <a:rPr lang="fa-IR" sz="2400" dirty="0"/>
              <a:t>((مبین))؛ آثار قدرتش در همه جا نمایان، و حکمش در عالم تکوین و تشریع ظاهر است</a:t>
            </a:r>
            <a:r>
              <a:rPr lang="fa-IR" sz="2400" dirty="0" smtClean="0"/>
              <a:t>.</a:t>
            </a:r>
            <a:endParaRPr lang="fa-IR" sz="2400" dirty="0"/>
          </a:p>
        </p:txBody>
      </p:sp>
    </p:spTree>
    <p:extLst>
      <p:ext uri="{BB962C8B-B14F-4D97-AF65-F5344CB8AC3E}">
        <p14:creationId xmlns:p14="http://schemas.microsoft.com/office/powerpoint/2010/main" val="33771687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088" y="373380"/>
            <a:ext cx="11072446" cy="4351338"/>
          </a:xfrm>
        </p:spPr>
        <p:txBody>
          <a:bodyPr>
            <a:noAutofit/>
          </a:bodyPr>
          <a:lstStyle/>
          <a:p>
            <a:r>
              <a:rPr lang="fa-IR" sz="2400" dirty="0" smtClean="0"/>
              <a:t>((بدیع))؛ کسی که اشیای جهان را بدون الگوی قبلی ابداع کرد.</a:t>
            </a:r>
          </a:p>
          <a:p>
            <a:r>
              <a:rPr lang="fa-IR" sz="2400" dirty="0" smtClean="0"/>
              <a:t>((فالق))؛ خداوند دانه های گیاهان را در دل زمین می شکافد و جنین را از شکم مادر بیرون می فرستد. نیز ظلمت شب را با نور سپیده صبح شکافته، پرده عدم را با آفرینش موجودات پاره می کند.</a:t>
            </a:r>
          </a:p>
          <a:p>
            <a:r>
              <a:rPr lang="fa-IR" sz="2400" dirty="0" smtClean="0"/>
              <a:t>((قابض))؛ او ارواح را از بدن می گیرد و نور آفتاب را به هنگام غروب بر می گیرد. نیز برای جمعی روزی را قبض می کند و نور وجود را در آنجا که صلاح بداند، جاری می سازد.</a:t>
            </a:r>
          </a:p>
          <a:p>
            <a:r>
              <a:rPr lang="fa-IR" sz="2400" dirty="0" smtClean="0"/>
              <a:t>((باعث))؛ او کسی است که همه مردگان را در قیامت محشور می کند و بعثت انبیاء نیز از ناحیه اوست.</a:t>
            </a:r>
          </a:p>
          <a:p>
            <a:r>
              <a:rPr lang="fa-IR" sz="2400" dirty="0" smtClean="0"/>
              <a:t>((دیِّان))؛ او بندگان را در برابر اعمالشان جزا می دهد.</a:t>
            </a:r>
          </a:p>
          <a:p>
            <a:r>
              <a:rPr lang="fa-IR" sz="2400" dirty="0" smtClean="0"/>
              <a:t>((مهیمن))؛ خداوند گواه شاهد و حافظ همه چیز است.</a:t>
            </a:r>
          </a:p>
          <a:p>
            <a:r>
              <a:rPr lang="fa-IR" sz="2400" dirty="0" smtClean="0"/>
              <a:t>((فتّاح))؛ حاکم و گشاینده گره مشکلات است.</a:t>
            </a:r>
          </a:p>
          <a:p>
            <a:r>
              <a:rPr lang="fa-IR" sz="2400" dirty="0" smtClean="0"/>
              <a:t>((شکور))؛ او اعمال نیک بندگان را ارج می نهد و به بهترین گونه پاداش می دهد.</a:t>
            </a:r>
          </a:p>
          <a:p>
            <a:r>
              <a:rPr lang="fa-IR" sz="2400" dirty="0" smtClean="0"/>
              <a:t>((رقیب))؛ خداوند حافظ و نگهبان است.</a:t>
            </a:r>
          </a:p>
        </p:txBody>
      </p:sp>
    </p:spTree>
    <p:extLst>
      <p:ext uri="{BB962C8B-B14F-4D97-AF65-F5344CB8AC3E}">
        <p14:creationId xmlns:p14="http://schemas.microsoft.com/office/powerpoint/2010/main" val="13345365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5393" y="769179"/>
            <a:ext cx="10515600" cy="4351338"/>
          </a:xfrm>
        </p:spPr>
        <p:txBody>
          <a:bodyPr>
            <a:noAutofit/>
          </a:bodyPr>
          <a:lstStyle/>
          <a:p>
            <a:r>
              <a:rPr lang="fa-IR" sz="2400" dirty="0" smtClean="0"/>
              <a:t>((حفی))؛ خداوند کسی است که عالم و آگاه است و یا به دیگران بسیار لطف و نیکی می کند.</a:t>
            </a:r>
          </a:p>
          <a:p>
            <a:r>
              <a:rPr lang="fa-IR" sz="2400" dirty="0" smtClean="0"/>
              <a:t>(بعنوان مثال ::: خداوند حافظ و نگهبان است، به کدام گزینه از صفات خداوند اشاره دارد؟ جواب ::: رقیب)</a:t>
            </a:r>
          </a:p>
          <a:p>
            <a:r>
              <a:rPr lang="fa-IR" sz="2400" b="1" dirty="0" smtClean="0"/>
              <a:t>10-</a:t>
            </a:r>
            <a:r>
              <a:rPr lang="fa-IR" sz="2400" b="1" dirty="0"/>
              <a:t> منظور از ربوبیت تکوینی و تشریعی چیست ؟</a:t>
            </a:r>
            <a:endParaRPr lang="fa-IR" sz="2400" dirty="0"/>
          </a:p>
          <a:p>
            <a:r>
              <a:rPr lang="fa-IR" sz="2400" dirty="0"/>
              <a:t>در ربوبیت تکوینی، لوازم رشد طبیعی موجودِ تحت تربیت فراهم می شود و مربی ابزار بالندگی ِ لحظه به لحظه او را در عرصه حیات تقدیر کرده، سرانجام او را به شکوفایی می رساند. اما در ربوبیت تشریعی، قوانین و مقررات لازم برای تکامل موجود مختار در اختیارش نهاده می شود و او را تا رسیدن به شکوفایی راهبری ميكند.</a:t>
            </a:r>
          </a:p>
          <a:p>
            <a:r>
              <a:rPr lang="fa-IR" sz="2400" b="1" dirty="0" smtClean="0"/>
              <a:t>11-</a:t>
            </a:r>
            <a:r>
              <a:rPr lang="fa-IR" sz="2400" b="1" dirty="0"/>
              <a:t> تلقي هر انساني از خداوند بر اساس   </a:t>
            </a:r>
            <a:r>
              <a:rPr lang="fa-IR" sz="2400" b="1" u="sng" dirty="0"/>
              <a:t>نوع رابطه اي كه با او بر قرار ميكند</a:t>
            </a:r>
            <a:r>
              <a:rPr lang="fa-IR" sz="2400" b="1" dirty="0"/>
              <a:t>   ميباشد.</a:t>
            </a:r>
            <a:endParaRPr lang="fa-IR" sz="2400" dirty="0"/>
          </a:p>
          <a:p>
            <a:endParaRPr lang="fa-IR" sz="2400" dirty="0"/>
          </a:p>
        </p:txBody>
      </p:sp>
    </p:spTree>
    <p:extLst>
      <p:ext uri="{BB962C8B-B14F-4D97-AF65-F5344CB8AC3E}">
        <p14:creationId xmlns:p14="http://schemas.microsoft.com/office/powerpoint/2010/main" val="3177400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2834" y="139700"/>
            <a:ext cx="8596668" cy="1320800"/>
          </a:xfrm>
        </p:spPr>
        <p:txBody>
          <a:bodyPr>
            <a:normAutofit/>
          </a:bodyPr>
          <a:lstStyle/>
          <a:p>
            <a:pPr algn="ctr"/>
            <a:r>
              <a:rPr lang="fa-IR" sz="4400" b="1" dirty="0">
                <a:solidFill>
                  <a:srgbClr val="0070C0"/>
                </a:solidFill>
              </a:rPr>
              <a:t>مراتب انس با قرآن </a:t>
            </a:r>
            <a:endParaRPr lang="fa-IR" sz="4400" dirty="0">
              <a:solidFill>
                <a:srgbClr val="0070C0"/>
              </a:solidFill>
            </a:endParaRPr>
          </a:p>
        </p:txBody>
      </p:sp>
      <p:sp>
        <p:nvSpPr>
          <p:cNvPr id="3" name="Content Placeholder 2"/>
          <p:cNvSpPr>
            <a:spLocks noGrp="1"/>
          </p:cNvSpPr>
          <p:nvPr>
            <p:ph idx="1"/>
          </p:nvPr>
        </p:nvSpPr>
        <p:spPr>
          <a:xfrm>
            <a:off x="1371600" y="2137263"/>
            <a:ext cx="9647766" cy="4351338"/>
          </a:xfrm>
        </p:spPr>
        <p:txBody>
          <a:bodyPr>
            <a:noAutofit/>
          </a:bodyPr>
          <a:lstStyle/>
          <a:p>
            <a:r>
              <a:rPr lang="fa-IR" sz="2400" dirty="0" smtClean="0"/>
              <a:t>ايمان </a:t>
            </a:r>
            <a:r>
              <a:rPr lang="fa-IR" sz="2400" dirty="0"/>
              <a:t>به قرآن اصلي ترين بخش از انديشه وباور ديني هر </a:t>
            </a:r>
            <a:r>
              <a:rPr lang="fa-IR" sz="2400" dirty="0" smtClean="0"/>
              <a:t>مسلمان </a:t>
            </a:r>
            <a:r>
              <a:rPr lang="fa-IR" sz="2400" dirty="0"/>
              <a:t>است </a:t>
            </a:r>
            <a:r>
              <a:rPr lang="fa-IR" sz="2400" dirty="0" smtClean="0"/>
              <a:t>بي </a:t>
            </a:r>
            <a:r>
              <a:rPr lang="fa-IR" sz="2400" dirty="0"/>
              <a:t>شك تجلي اين ايمان وعينيت يافتن آن در انديشه ، سلوك عملي وزندگي فردي واجتماعي ، در گرو انس ، ارتباط وتعامل با قرآن ( پس از ايمان به الهي بودن  قرآن ) است.</a:t>
            </a:r>
          </a:p>
          <a:p>
            <a:r>
              <a:rPr lang="fa-IR" sz="2400" dirty="0"/>
              <a:t>انس وارتباط با قرآن از مرتبه پائين آغاز مي شود وتا مراتب بالا ادامه مي يابد .ممكن است بي توجهي ، غفلت ، بي برنامگي و ياموانع ديگر ، انسان را همواره در مرتبه  پائين ار انس با قرآن متوقف سازد ، واز اين سو شايد توجه ، برنامه ريزي ، تلاش و جديت نيز انسان مؤمن  را به عالي ترين مراتب انس با قرآن برساند.مراتب انس با قرآن را مي توان پنج مرتبه </a:t>
            </a:r>
            <a:r>
              <a:rPr lang="fa-IR" sz="2400" dirty="0" smtClean="0"/>
              <a:t>دانست، </a:t>
            </a:r>
            <a:r>
              <a:rPr lang="fa-IR" sz="2400" dirty="0"/>
              <a:t>كه به آن مي پردازيم:</a:t>
            </a:r>
          </a:p>
          <a:p>
            <a:endParaRPr lang="fa-IR" sz="2400" dirty="0"/>
          </a:p>
        </p:txBody>
      </p:sp>
    </p:spTree>
    <p:extLst>
      <p:ext uri="{BB962C8B-B14F-4D97-AF65-F5344CB8AC3E}">
        <p14:creationId xmlns:p14="http://schemas.microsoft.com/office/powerpoint/2010/main" val="27519885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pPr algn="ctr"/>
            <a:r>
              <a:rPr lang="fa-IR" b="1" dirty="0" smtClean="0">
                <a:solidFill>
                  <a:srgbClr val="0070C0"/>
                </a:solidFill>
              </a:rPr>
              <a:t>شناخت قرآن </a:t>
            </a:r>
            <a:r>
              <a:rPr lang="fa-IR" b="1" dirty="0" smtClean="0"/>
              <a:t/>
            </a:r>
            <a:br>
              <a:rPr lang="fa-IR" b="1" dirty="0" smtClean="0"/>
            </a:br>
            <a:endParaRPr lang="fa-IR" dirty="0"/>
          </a:p>
        </p:txBody>
      </p:sp>
      <p:sp>
        <p:nvSpPr>
          <p:cNvPr id="3" name="Content Placeholder 2"/>
          <p:cNvSpPr>
            <a:spLocks noGrp="1"/>
          </p:cNvSpPr>
          <p:nvPr>
            <p:ph idx="1"/>
          </p:nvPr>
        </p:nvSpPr>
        <p:spPr>
          <a:xfrm>
            <a:off x="99646" y="662781"/>
            <a:ext cx="11254154" cy="4351338"/>
          </a:xfrm>
        </p:spPr>
        <p:txBody>
          <a:bodyPr>
            <a:noAutofit/>
          </a:bodyPr>
          <a:lstStyle/>
          <a:p>
            <a:r>
              <a:rPr lang="fa-IR" sz="2400" b="1" dirty="0">
                <a:solidFill>
                  <a:srgbClr val="0070C0"/>
                </a:solidFill>
                <a:latin typeface="Arial" panose="020B0604020202020204" pitchFamily="34" charset="0"/>
                <a:cs typeface="Arial" panose="020B0604020202020204" pitchFamily="34" charset="0"/>
              </a:rPr>
              <a:t>اقسام شناخت</a:t>
            </a:r>
            <a:endParaRPr lang="fa-IR" sz="2400" dirty="0">
              <a:solidFill>
                <a:srgbClr val="0070C0"/>
              </a:solidFill>
              <a:latin typeface="Arial" panose="020B0604020202020204" pitchFamily="34" charset="0"/>
              <a:cs typeface="Arial" panose="020B0604020202020204" pitchFamily="34" charset="0"/>
            </a:endParaRPr>
          </a:p>
          <a:p>
            <a:r>
              <a:rPr lang="fa-IR" sz="2400" dirty="0">
                <a:latin typeface="Arial" panose="020B0604020202020204" pitchFamily="34" charset="0"/>
                <a:cs typeface="Arial" panose="020B0604020202020204" pitchFamily="34" charset="0"/>
              </a:rPr>
              <a:t>بررسی و مطالعه درباره یک اثر در صورتی به شناخت همه جانبه آن می انجامد که انسان پژوهشگر سه نوع شناخت را مطمح نظر قرار دهد:</a:t>
            </a:r>
          </a:p>
          <a:p>
            <a:r>
              <a:rPr lang="fa-IR" sz="2400" dirty="0">
                <a:latin typeface="Arial" panose="020B0604020202020204" pitchFamily="34" charset="0"/>
                <a:cs typeface="Arial" panose="020B0604020202020204" pitchFamily="34" charset="0"/>
              </a:rPr>
              <a:t>1.شناخت سندی              2.شناخت تحلیلی                       3.شناخت ریشه ای.</a:t>
            </a:r>
          </a:p>
          <a:p>
            <a:r>
              <a:rPr lang="fa-IR" sz="2400" dirty="0">
                <a:latin typeface="Arial" panose="020B0604020202020204" pitchFamily="34" charset="0"/>
                <a:cs typeface="Arial" panose="020B0604020202020204" pitchFamily="34" charset="0"/>
              </a:rPr>
              <a:t>شناخت عمیق قرآن نیز متوقف بر همین سه نوع شناخت است. از این رو, دست یافتن به ایمان حقیقی میسور نیست , مگر آن که این کتاب آسمانی از هر سه زاویه مورد بررسی قرار </a:t>
            </a:r>
            <a:r>
              <a:rPr lang="fa-IR" sz="2400" dirty="0" smtClean="0">
                <a:latin typeface="Arial" panose="020B0604020202020204" pitchFamily="34" charset="0"/>
                <a:cs typeface="Arial" panose="020B0604020202020204" pitchFamily="34" charset="0"/>
              </a:rPr>
              <a:t>گیرد</a:t>
            </a:r>
            <a:r>
              <a:rPr lang="fa-IR" sz="2400" dirty="0">
                <a:latin typeface="Arial" panose="020B0604020202020204" pitchFamily="34" charset="0"/>
                <a:cs typeface="Arial" panose="020B0604020202020204" pitchFamily="34" charset="0"/>
              </a:rPr>
              <a:t> </a:t>
            </a:r>
          </a:p>
          <a:p>
            <a:r>
              <a:rPr lang="fa-IR" sz="2400" b="1" dirty="0">
                <a:solidFill>
                  <a:srgbClr val="0070C0"/>
                </a:solidFill>
                <a:latin typeface="Arial" panose="020B0604020202020204" pitchFamily="34" charset="0"/>
                <a:cs typeface="Arial" panose="020B0604020202020204" pitchFamily="34" charset="0"/>
              </a:rPr>
              <a:t>شناخت سندی</a:t>
            </a:r>
            <a:endParaRPr lang="fa-IR" sz="2400" dirty="0">
              <a:solidFill>
                <a:srgbClr val="0070C0"/>
              </a:solidFill>
              <a:latin typeface="Arial" panose="020B0604020202020204" pitchFamily="34" charset="0"/>
              <a:cs typeface="Arial" panose="020B0604020202020204" pitchFamily="34" charset="0"/>
            </a:endParaRPr>
          </a:p>
          <a:p>
            <a:r>
              <a:rPr lang="fa-IR" sz="2400" dirty="0">
                <a:latin typeface="Arial" panose="020B0604020202020204" pitchFamily="34" charset="0"/>
                <a:cs typeface="Arial" panose="020B0604020202020204" pitchFamily="34" charset="0"/>
              </a:rPr>
              <a:t>در این مرحله, پژوهشگر می کوشد با استفاده از ابزارهای لازم در یابد کتابی که در اختیار اوست, از نظر اسناد و انتساب به گوینده و یا نویسنده اش, تا چه میزان اعتبار دارد و آیا اسناد همه آن درست است, یا آنکه بخشی درست است و بخشی نیز نادرست, وهمچنین دلیل و مدارک اطمینان بخش بر درستی یا نادرستی این انتساب کدام اند.</a:t>
            </a:r>
          </a:p>
          <a:p>
            <a:r>
              <a:rPr lang="fa-IR" sz="2400" dirty="0">
                <a:latin typeface="Arial" panose="020B0604020202020204" pitchFamily="34" charset="0"/>
                <a:cs typeface="Arial" panose="020B0604020202020204" pitchFamily="34" charset="0"/>
              </a:rPr>
              <a:t>قرآن از این نوع شناخت بی نیاز است, چنان که هیچ گاه در انتساب سوره, آیه و یا بخشی از آن به آورنده اش, یعنی پیامبر اسلام(ص) تردید وتشکیکی رخ نداده است . در واقع مسائلی از این دست که فلان سوره مشکوک است, فلان آیه در فلان نسخه هست ودر فلان نسخه نیست و... در مورد قرآن اساسا مطرح نیست. </a:t>
            </a:r>
          </a:p>
        </p:txBody>
      </p:sp>
    </p:spTree>
    <p:extLst>
      <p:ext uri="{BB962C8B-B14F-4D97-AF65-F5344CB8AC3E}">
        <p14:creationId xmlns:p14="http://schemas.microsoft.com/office/powerpoint/2010/main" val="34533338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362" y="469657"/>
            <a:ext cx="11128717" cy="4351338"/>
          </a:xfrm>
        </p:spPr>
        <p:txBody>
          <a:bodyPr>
            <a:noAutofit/>
          </a:bodyPr>
          <a:lstStyle/>
          <a:p>
            <a:r>
              <a:rPr lang="fa-IR" sz="2400" dirty="0">
                <a:latin typeface="Arial" panose="020B0604020202020204" pitchFamily="34" charset="0"/>
                <a:cs typeface="Arial" panose="020B0604020202020204" pitchFamily="34" charset="0"/>
              </a:rPr>
              <a:t>از این رو , هیچ کس نمی تواند ادعا کند و یا احتمال دهد که نسخه دیگری از قرآن هست که به قرآن موجود تفاوت کلی یا جزیی دارد.</a:t>
            </a:r>
          </a:p>
          <a:p>
            <a:r>
              <a:rPr lang="fa-IR" sz="2400" dirty="0" smtClean="0">
                <a:solidFill>
                  <a:srgbClr val="FF66CC"/>
                </a:solidFill>
              </a:rPr>
              <a:t>دلایل </a:t>
            </a:r>
            <a:r>
              <a:rPr lang="fa-IR" sz="2400" dirty="0">
                <a:solidFill>
                  <a:srgbClr val="FF66CC"/>
                </a:solidFill>
              </a:rPr>
              <a:t>بی نیازی قرآن از شناخت سندی</a:t>
            </a:r>
          </a:p>
          <a:p>
            <a:r>
              <a:rPr lang="fa-IR" sz="2400" dirty="0"/>
              <a:t>1.پیامبران وحی را به طرق گوناگون از جمله ((علم حضوری)) دریافت می کنند. ماهیت این لم چنین است که دریافت کننده(عالم), نسبت به آنچه دریافت کرده(معلوم), کوچک ترین تردیدی روا نمی دارد. تصریح قرآن بر فرود آمدن آیات وحی بر قلب پیمبر(ص) نیز گویای رخداد چنین فرآیندی در نزول قرآن است.</a:t>
            </a:r>
          </a:p>
          <a:p>
            <a:r>
              <a:rPr lang="fa-IR" sz="2400" dirty="0"/>
              <a:t>با این حال بنا به تصریح قرآن, پیامبر اسلام(ص) نسبت به دریافت و ابلاغ دقیق و معصومانه وحی که بخش بزرگی از رسالت سنگین او به شمار می آمد- حساسیت ویژه ای نشان می داد. تا بدانجا که خداوند خطاب به پیامبرش چنین می فرماید</a:t>
            </a:r>
            <a:r>
              <a:rPr lang="fa-IR" sz="2400" dirty="0" smtClean="0"/>
              <a:t>:</a:t>
            </a:r>
            <a:endParaRPr lang="fa-IR" sz="2400" dirty="0"/>
          </a:p>
          <a:p>
            <a:r>
              <a:rPr lang="fa-IR" sz="2400" dirty="0"/>
              <a:t>زبانت را زود به حرکت در نیاور تا در خواندن شتابزدگی به خرج دهی.</a:t>
            </a:r>
          </a:p>
          <a:p>
            <a:r>
              <a:rPr lang="fa-IR" sz="2400" dirty="0"/>
              <a:t>در حقیقت گردآوردن و خواندن آن بر ماست. پس چون آن را برخواندیم,</a:t>
            </a:r>
          </a:p>
          <a:p>
            <a:r>
              <a:rPr lang="fa-IR" sz="2400" dirty="0"/>
              <a:t>خواندن آن را دنبال کن,سپس توضیح آن برعهده ماست</a:t>
            </a:r>
            <a:r>
              <a:rPr lang="fa-IR" sz="2400" dirty="0" smtClean="0"/>
              <a:t>.</a:t>
            </a:r>
            <a:endParaRPr lang="fa-IR" sz="2400" dirty="0"/>
          </a:p>
          <a:p>
            <a:endParaRPr lang="fa-IR" sz="2400" dirty="0"/>
          </a:p>
        </p:txBody>
      </p:sp>
    </p:spTree>
    <p:extLst>
      <p:ext uri="{BB962C8B-B14F-4D97-AF65-F5344CB8AC3E}">
        <p14:creationId xmlns:p14="http://schemas.microsoft.com/office/powerpoint/2010/main" val="10531783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839789"/>
            <a:ext cx="9867900" cy="3880773"/>
          </a:xfrm>
        </p:spPr>
        <p:txBody>
          <a:bodyPr>
            <a:noAutofit/>
          </a:bodyPr>
          <a:lstStyle/>
          <a:p>
            <a:r>
              <a:rPr lang="fa-IR" sz="2400" dirty="0"/>
              <a:t>2.تزول قرآن با با نزول سایر کتب آسمانی تفاوت بزرگی داشت و آن اینکه قران به تدریج و در طول بیستو سه سال نازل گردید. در حالی که کتب آسمانی دیگر به یکباره نازل شده اند.نزول یکباره ممکن است این مشکل را ایجاد کند که نسخه اصلی پس از مدتی با سایر نسخه ها مشتبه گردد اما در نزول تدریجی اینگونه نیست. افزون بر این , نزول تدریجی ایات فرایند دریافت اطمینان بخش را برای پیامبر (ص) هموار و روند فرا گیری را برای مومن آسان می نمود.قران خود در این باره می فرماید</a:t>
            </a:r>
            <a:r>
              <a:rPr lang="fa-IR" sz="2400" dirty="0" smtClean="0"/>
              <a:t>:  </a:t>
            </a:r>
          </a:p>
          <a:p>
            <a:r>
              <a:rPr lang="fa-IR" sz="2400" dirty="0"/>
              <a:t>وکسانی که کافر شدند گفتند:چرا قرآن یکجا بر او نازل نشده است؟ اینگونه تا</a:t>
            </a:r>
          </a:p>
          <a:p>
            <a:r>
              <a:rPr lang="fa-IR" sz="2400" dirty="0"/>
              <a:t>قلبت را به وسیله آن استوار گردانیم وآن را به آرامی خواندیم. وقرآنی بخش بخش نازل کردیم تا آنرا به آرامی بر مردم بخوانیم و انرا</a:t>
            </a:r>
          </a:p>
          <a:p>
            <a:r>
              <a:rPr lang="fa-IR" sz="2400" dirty="0"/>
              <a:t> به تدریج نازل کردید</a:t>
            </a:r>
          </a:p>
          <a:p>
            <a:endParaRPr lang="fa-IR" sz="2400" dirty="0"/>
          </a:p>
          <a:p>
            <a:endParaRPr lang="fa-IR" sz="2400" dirty="0"/>
          </a:p>
        </p:txBody>
      </p:sp>
    </p:spTree>
    <p:extLst>
      <p:ext uri="{BB962C8B-B14F-4D97-AF65-F5344CB8AC3E}">
        <p14:creationId xmlns:p14="http://schemas.microsoft.com/office/powerpoint/2010/main" val="315598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2942" y="518111"/>
            <a:ext cx="10973972" cy="4351338"/>
          </a:xfrm>
        </p:spPr>
        <p:txBody>
          <a:bodyPr>
            <a:noAutofit/>
          </a:bodyPr>
          <a:lstStyle/>
          <a:p>
            <a:r>
              <a:rPr lang="fa-IR" sz="2400" dirty="0" smtClean="0"/>
              <a:t> </a:t>
            </a:r>
            <a:r>
              <a:rPr lang="fa-IR" sz="2400" dirty="0"/>
              <a:t>3.یکی از اقدامات اساسی پیامبر (ص) برای ضبط و نگهداری آیات این بود که از همان آغاز نزول وحی جمعی از نویسندگان مورد اعتماد خود را برای نگارش صحیح قرآن برگزید. همواره افرادی از این جمع که به ((کاتبان وحی))شهرت داشتند, پیامبر را همراهی می کردند و کلام خدا را به مجرد نزول بر پیامبر(ص) و ابلاغ آن می نگاشتند. نگارش بی وقفه آیات قرآن از آغاز بعثت یکی از علل حفظ و مصون ماندن آن از هرگونه تغییر و تحریف بود</a:t>
            </a:r>
            <a:r>
              <a:rPr lang="fa-IR" sz="2400" dirty="0" smtClean="0"/>
              <a:t>.</a:t>
            </a:r>
            <a:endParaRPr lang="fa-IR" sz="2400" dirty="0"/>
          </a:p>
          <a:p>
            <a:r>
              <a:rPr lang="fa-IR" sz="2400" dirty="0"/>
              <a:t>4.جنبه ادبی و هنری قران- که از آن فصاحت و بلاغت تعبیر می شود- و ساختار آهنگین آیات که نوازشگر روح است, چنان بر دل و جان مسلمانان تاثیر می نهاد که با همه توجه و توان به فراگیری و حفظ و ضبط قرآن همت می گماشتند. این ویژگی ها سبب می شد حفظ و به خاطر سپردن آیات به گونه ای روان و با صرف کمترین وقت امکان پذیر گردد وبدین رو در زمانی کوتاه در قالب فرهنگی فراگیر در جامعه اسلامی رواج یابد</a:t>
            </a:r>
            <a:r>
              <a:rPr lang="fa-IR" sz="2400" dirty="0" smtClean="0"/>
              <a:t>.</a:t>
            </a:r>
            <a:endParaRPr lang="fa-IR" sz="2400" dirty="0"/>
          </a:p>
          <a:p>
            <a:r>
              <a:rPr lang="fa-IR" sz="2400" dirty="0"/>
              <a:t>5.جامعه آن روز مسلمانان به لحاظ فرهنگی و سطح سواد, جامعه ای بسیط و بدوی بود. در چنین جامعه ای غیر از قرآن کتاب دیگری یافت نمی شد تا مسلمانان , هم در حفظ این و هم در ضبط آن ناگزیر باشند. ذهن خالی , حافظه قوی و نداشتن سواد خواندن و نوشتن سبب شده بود مسلمانان فقط اطلاعاتشان را از راه دیدن و شنیدن کسب کنند. </a:t>
            </a:r>
            <a:endParaRPr lang="fa-IR" sz="2400" dirty="0" smtClean="0"/>
          </a:p>
          <a:p>
            <a:endParaRPr lang="fa-IR" sz="2400" dirty="0"/>
          </a:p>
        </p:txBody>
      </p:sp>
    </p:spTree>
    <p:extLst>
      <p:ext uri="{BB962C8B-B14F-4D97-AF65-F5344CB8AC3E}">
        <p14:creationId xmlns:p14="http://schemas.microsoft.com/office/powerpoint/2010/main" val="4020223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9308" y="347541"/>
            <a:ext cx="10515600" cy="4351338"/>
          </a:xfrm>
        </p:spPr>
        <p:txBody>
          <a:bodyPr>
            <a:noAutofit/>
          </a:bodyPr>
          <a:lstStyle/>
          <a:p>
            <a:r>
              <a:rPr lang="fa-IR" sz="2400" dirty="0" smtClean="0"/>
              <a:t>در چنین فضایی, پیام قرآن که با احساس و عاطفه آنان سازگار بود, در قلب آنان نقش بست و چون آن را کلام خدا می دانستند نه سخن بشر, برایشان مقدس بود و به خود اجازه نمی دادند حتی یک کلمه یا یک حرف آن را تغییر دهند و یا پس وپیش کنند. آنان پیوسته می کوشیدند با تلاوت این آیات به خدا نزدیکتر شوند.</a:t>
            </a:r>
          </a:p>
          <a:p>
            <a:r>
              <a:rPr lang="fa-IR" sz="2400" dirty="0" smtClean="0"/>
              <a:t>پیوند این عوامل در عصر نزول سبب شد از آنکه بخواهد در این کتاب آسمانی تحریف راه یابد, آیات آن به بالاترین درجه تواتر برسد. به کونه ای که انکار و یا کم و زیاد کردن حتی یک حرف آن نا ممکن است.  </a:t>
            </a:r>
          </a:p>
          <a:p>
            <a:r>
              <a:rPr lang="fa-IR" sz="2400" b="1" dirty="0">
                <a:solidFill>
                  <a:srgbClr val="00B050"/>
                </a:solidFill>
              </a:rPr>
              <a:t>شناخت تحلیلی</a:t>
            </a:r>
            <a:endParaRPr lang="fa-IR" sz="2400" dirty="0">
              <a:solidFill>
                <a:srgbClr val="00B050"/>
              </a:solidFill>
            </a:endParaRPr>
          </a:p>
          <a:p>
            <a:r>
              <a:rPr lang="fa-IR" sz="2400" dirty="0"/>
              <a:t>در این مرحله, پژوهشگر بر آن است تا مطالب و محتوای کتابی که در اختیار  دارد, آگاهی یابد و نسبت به هدف, سبک بیان و شیوه برخورد این اثر با مسائل بنیادین جهان,انسان و جامعه به شناخت درستی برسد و بدین رو عیار و ارزش علمی و محتوایی آن کتاب نیز برایش روشن گردد</a:t>
            </a:r>
            <a:r>
              <a:rPr lang="fa-IR" sz="2400" dirty="0" smtClean="0"/>
              <a:t>.</a:t>
            </a:r>
            <a:endParaRPr lang="fa-IR" sz="2400" dirty="0"/>
          </a:p>
          <a:p>
            <a:r>
              <a:rPr lang="fa-IR" sz="2400" dirty="0"/>
              <a:t>بی گمان شناخت تحلیلی قرآن اساس و زیر بنای ایمان و جهت دهنده این کتاب آسمانی تحقق می یابد</a:t>
            </a:r>
            <a:r>
              <a:rPr lang="fa-IR" sz="2400" dirty="0" smtClean="0"/>
              <a:t>.</a:t>
            </a:r>
            <a:endParaRPr lang="fa-IR" sz="2400" dirty="0"/>
          </a:p>
          <a:p>
            <a:r>
              <a:rPr lang="fa-IR" sz="2400" b="1" dirty="0">
                <a:solidFill>
                  <a:srgbClr val="00B050"/>
                </a:solidFill>
              </a:rPr>
              <a:t>شناخت ریشه ای</a:t>
            </a:r>
            <a:endParaRPr lang="fa-IR" sz="2400" dirty="0">
              <a:solidFill>
                <a:srgbClr val="00B050"/>
              </a:solidFill>
            </a:endParaRPr>
          </a:p>
          <a:p>
            <a:r>
              <a:rPr lang="fa-IR" sz="2400" dirty="0"/>
              <a:t>پس از آنکه درستی انتساب یک اثر به پدیدآورنده اش اثبات شد و محتوای آن نیز به نیکی مورد بررسی قرارگرفت, مرحله جدیدی از شناخت آغاز شد</a:t>
            </a:r>
            <a:r>
              <a:rPr lang="fa-IR" sz="2400" dirty="0" smtClean="0"/>
              <a:t>.</a:t>
            </a:r>
            <a:endParaRPr lang="fa-IR" sz="2400" dirty="0"/>
          </a:p>
        </p:txBody>
      </p:sp>
    </p:spTree>
    <p:extLst>
      <p:ext uri="{BB962C8B-B14F-4D97-AF65-F5344CB8AC3E}">
        <p14:creationId xmlns:p14="http://schemas.microsoft.com/office/powerpoint/2010/main" val="12933539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4653" y="597633"/>
            <a:ext cx="10515600" cy="4351338"/>
          </a:xfrm>
        </p:spPr>
        <p:txBody>
          <a:bodyPr>
            <a:noAutofit/>
          </a:bodyPr>
          <a:lstStyle/>
          <a:p>
            <a:r>
              <a:rPr lang="fa-IR" sz="2400" dirty="0"/>
              <a:t>در این مرحله, پژوهشگر همواره می کوشد تا روشن نماید آیا مطالب, محتوا و اندیشه های مطرح شده در کتاب از اندیشه پدیدآورنده اش تراوش یافته, یا آنکه برآمده از اندیشه دیگران است؟</a:t>
            </a:r>
          </a:p>
          <a:p>
            <a:r>
              <a:rPr lang="fa-IR" sz="2400" dirty="0" smtClean="0"/>
              <a:t>چنین شناختی فرع بر شناخت تحلیلی است, بدین معنا که تا محتواتی یک اثر به دقت شناخته نشود, اساسا نوبت به شناخت ریشه هی نخواهد رسید.</a:t>
            </a:r>
          </a:p>
          <a:p>
            <a:r>
              <a:rPr lang="fa-IR" sz="2400" dirty="0" smtClean="0"/>
              <a:t>در بررسی و شناخت قرآن, پس از مطالعه تحلیلی آن نوبت به مقایسه و شناخت تاریخی می رسد. در این مرحله باید قرآن را بت آثار علمی و کتاب های دیگرآن زمان به ویژه کتاب های مذهبی مقایسه نمود. در این سنجش می باید همه شرایط از قبیل میزان ارتباط شبه جزیره عربستان با دنیای آن روز, تعداد انسان های با سواد آن عصر و... در نظر گرفته شود.  </a:t>
            </a:r>
          </a:p>
          <a:p>
            <a:r>
              <a:rPr lang="fa-IR" sz="2400" dirty="0"/>
              <a:t>شناخت ریشه ای قرآن اگر به درستی صورت پذیرد, پژوهشگر منصف و بی طرف را به ((اصالت الهی)) قرآن رهنمون می سازد. اصالت الهی به این معناست که قرآن با همه معارف و ساختار بدیعش, از افقی بالاتر از ذهن و اندیشه پیامبر(ص) به ایشان افاضه گردیده و وی صرفا حامل این وحی و پیام بوده است. در حقیقت((اصالت الهی)), یعنی مجعزه بودن قرآن و این نتیجه ای است که از شناخت ریشه ای قرآن به دست می آید.</a:t>
            </a:r>
            <a:endParaRPr lang="fa-IR" sz="2400" dirty="0" smtClean="0"/>
          </a:p>
          <a:p>
            <a:endParaRPr lang="fa-IR" sz="2400" dirty="0" smtClean="0"/>
          </a:p>
          <a:p>
            <a:endParaRPr lang="fa-IR" sz="2400" dirty="0" smtClean="0"/>
          </a:p>
          <a:p>
            <a:endParaRPr lang="fa-IR" sz="2400" dirty="0"/>
          </a:p>
        </p:txBody>
      </p:sp>
    </p:spTree>
    <p:extLst>
      <p:ext uri="{BB962C8B-B14F-4D97-AF65-F5344CB8AC3E}">
        <p14:creationId xmlns:p14="http://schemas.microsoft.com/office/powerpoint/2010/main" val="4195689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4307"/>
            <a:ext cx="10923563" cy="4351338"/>
          </a:xfrm>
        </p:spPr>
        <p:txBody>
          <a:bodyPr>
            <a:noAutofit/>
          </a:bodyPr>
          <a:lstStyle/>
          <a:p>
            <a:r>
              <a:rPr lang="fa-IR" sz="2400" b="1" dirty="0">
                <a:solidFill>
                  <a:srgbClr val="0070C0"/>
                </a:solidFill>
              </a:rPr>
              <a:t>فرض های بنیادین در شناخت قرآن به دودسته تقسیم می شوند:</a:t>
            </a:r>
            <a:endParaRPr lang="fa-IR" sz="2400" dirty="0">
              <a:solidFill>
                <a:srgbClr val="0070C0"/>
              </a:solidFill>
            </a:endParaRPr>
          </a:p>
          <a:p>
            <a:r>
              <a:rPr lang="fa-IR" sz="2400" dirty="0"/>
              <a:t> 1.وحیانی بودن الفاظ قرآن  2.ابدیت وتغییر</a:t>
            </a:r>
          </a:p>
          <a:p>
            <a:r>
              <a:rPr lang="fa-IR" sz="2400" b="1" dirty="0">
                <a:solidFill>
                  <a:srgbClr val="FF0000"/>
                </a:solidFill>
              </a:rPr>
              <a:t>1.وحیانی بودن الفاظ قرآن</a:t>
            </a:r>
            <a:endParaRPr lang="fa-IR" sz="2400" dirty="0">
              <a:solidFill>
                <a:srgbClr val="FF0000"/>
              </a:solidFill>
            </a:endParaRPr>
          </a:p>
          <a:p>
            <a:r>
              <a:rPr lang="fa-IR" sz="2400" dirty="0"/>
              <a:t>اعتقاد به الهی بودن الفاظ و ساختارظاهری متن قرآن در میان مومنان از چنان ژرفایی برخوردار است که باعث شده این کتاب آسمانی همواره مورد احترام و بالاتر از هر متن انسانی باشد!</a:t>
            </a:r>
          </a:p>
          <a:p>
            <a:r>
              <a:rPr lang="fa-IR" sz="2400" dirty="0">
                <a:solidFill>
                  <a:srgbClr val="FF66CC"/>
                </a:solidFill>
              </a:rPr>
              <a:t>دلایل وحیانی بودن الفاظ قرآن </a:t>
            </a:r>
            <a:r>
              <a:rPr lang="fa-IR" sz="2400" dirty="0" smtClean="0">
                <a:solidFill>
                  <a:srgbClr val="FF66CC"/>
                </a:solidFill>
              </a:rPr>
              <a:t>:</a:t>
            </a:r>
          </a:p>
          <a:p>
            <a:r>
              <a:rPr lang="fa-IR" sz="2400" dirty="0" smtClean="0"/>
              <a:t> </a:t>
            </a:r>
            <a:r>
              <a:rPr lang="fa-IR" sz="2400" dirty="0"/>
              <a:t>1. قران آشکارا خود را سخن خدا معرفی نموده است نسبت دادن سخن به گوینده آن در صورتی منطقی و معقول است که گوینده خود در انتخاب، تنظیم و چینش کلمات و شکل دادن به ساختار و ترکیب جمله ها نقش اصلی را بر عهده داشته باشد.  </a:t>
            </a:r>
            <a:endParaRPr lang="fa-IR" sz="2400" dirty="0" smtClean="0"/>
          </a:p>
          <a:p>
            <a:r>
              <a:rPr lang="fa-IR" sz="2400" dirty="0" smtClean="0"/>
              <a:t>2. </a:t>
            </a:r>
            <a:r>
              <a:rPr lang="fa-IR" sz="2400" dirty="0"/>
              <a:t>بخش بزرگی از اعجاز قرآن به ساختار ظاهری متن، سبک بدیع و اسلوب منحصر به فرد آن باز می </a:t>
            </a:r>
            <a:r>
              <a:rPr lang="fa-IR" sz="2400" dirty="0" smtClean="0"/>
              <a:t>گردد</a:t>
            </a:r>
          </a:p>
          <a:p>
            <a:r>
              <a:rPr lang="fa-IR" sz="2400" dirty="0" smtClean="0"/>
              <a:t> </a:t>
            </a:r>
            <a:r>
              <a:rPr lang="fa-IR" sz="2400" dirty="0"/>
              <a:t>3. آیات بسیاری از قرآن به روشنی بر وحیانی بودن الفاظ و ساختار متن عربی قرآن دلالت دارند. </a:t>
            </a:r>
          </a:p>
        </p:txBody>
      </p:sp>
    </p:spTree>
    <p:extLst>
      <p:ext uri="{BB962C8B-B14F-4D97-AF65-F5344CB8AC3E}">
        <p14:creationId xmlns:p14="http://schemas.microsoft.com/office/powerpoint/2010/main" val="28350426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6017" y="419246"/>
            <a:ext cx="10515600" cy="4351338"/>
          </a:xfrm>
        </p:spPr>
        <p:txBody>
          <a:bodyPr>
            <a:noAutofit/>
          </a:bodyPr>
          <a:lstStyle/>
          <a:p>
            <a:r>
              <a:rPr lang="fa-IR" sz="2400" dirty="0" smtClean="0"/>
              <a:t>4. تمایز آشکار ساختار ظاهری متن قرآن با سخنان پیامبر است تمایزی که بر هیچ سخن شناس ژرف کاوی پنهان نبوده ونیست.</a:t>
            </a:r>
          </a:p>
          <a:p>
            <a:r>
              <a:rPr lang="fa-IR" sz="2400" dirty="0" smtClean="0"/>
              <a:t> 5. معارف و محتوای قرآن از چنان عظمت و ژرفایی برخوردار است که احاطه کامل بر همه آنها و قراردادنشان در قالب الفاظ و عباراتی که آن معارف را برتابند فراتر از توان و قدرت انسان است.  </a:t>
            </a:r>
          </a:p>
          <a:p>
            <a:r>
              <a:rPr lang="fa-IR" sz="2400" b="1" dirty="0">
                <a:solidFill>
                  <a:srgbClr val="FF0000"/>
                </a:solidFill>
              </a:rPr>
              <a:t>2.ابدیت وتغییر</a:t>
            </a:r>
            <a:endParaRPr lang="fa-IR" sz="2400" dirty="0">
              <a:solidFill>
                <a:srgbClr val="FF0000"/>
              </a:solidFill>
            </a:endParaRPr>
          </a:p>
          <a:p>
            <a:r>
              <a:rPr lang="fa-IR" sz="2400" dirty="0"/>
              <a:t>قرآن کریم با فرض ثبات محتوا و محدودیت آیات و بدون کوچکترین تغییر کیفی و کمی می تواند با زمان که پیوسته در حرکت وتغییر است همراه گردد اینها بر آمده از باور به جاودانگی قرآن است.</a:t>
            </a:r>
          </a:p>
          <a:p>
            <a:r>
              <a:rPr lang="fa-IR" sz="2400" dirty="0"/>
              <a:t>در یک دسته بندی ساده مجموعه آیات قرآن عهده دار بیان معارف و احکام الهی در چهار حوزه روابط انسان با خدا،خودش،طبیعت و انسان است</a:t>
            </a:r>
            <a:r>
              <a:rPr lang="fa-IR" sz="2400" dirty="0" smtClean="0"/>
              <a:t>. </a:t>
            </a:r>
          </a:p>
          <a:p>
            <a:r>
              <a:rPr lang="fa-IR" sz="2400" b="1" dirty="0">
                <a:solidFill>
                  <a:srgbClr val="0070C0"/>
                </a:solidFill>
              </a:rPr>
              <a:t>اسرار ماندگاری قرآن در بستر زمان به سه دسته تقسیم می شود:</a:t>
            </a:r>
            <a:endParaRPr lang="fa-IR" sz="2400" dirty="0">
              <a:solidFill>
                <a:srgbClr val="0070C0"/>
              </a:solidFill>
            </a:endParaRPr>
          </a:p>
          <a:p>
            <a:r>
              <a:rPr lang="fa-IR" sz="2400" dirty="0"/>
              <a:t> 1. ژرفای نامحدود قرآن  2.پیوند قرآن وعترت  3. اجتهاد روشمند در قرآن</a:t>
            </a:r>
          </a:p>
          <a:p>
            <a:endParaRPr lang="fa-IR" sz="2400" dirty="0"/>
          </a:p>
          <a:p>
            <a:endParaRPr lang="fa-IR" sz="2400" dirty="0" smtClean="0"/>
          </a:p>
          <a:p>
            <a:endParaRPr lang="fa-IR" sz="2400" dirty="0"/>
          </a:p>
        </p:txBody>
      </p:sp>
    </p:spTree>
    <p:extLst>
      <p:ext uri="{BB962C8B-B14F-4D97-AF65-F5344CB8AC3E}">
        <p14:creationId xmlns:p14="http://schemas.microsoft.com/office/powerpoint/2010/main" val="33144842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1191" y="253609"/>
            <a:ext cx="10515600" cy="4351338"/>
          </a:xfrm>
        </p:spPr>
        <p:txBody>
          <a:bodyPr>
            <a:noAutofit/>
          </a:bodyPr>
          <a:lstStyle/>
          <a:p>
            <a:r>
              <a:rPr lang="fa-IR" sz="2400" b="1" dirty="0">
                <a:solidFill>
                  <a:srgbClr val="FF0000"/>
                </a:solidFill>
              </a:rPr>
              <a:t>1. ژرفای نامحدود قرآن </a:t>
            </a:r>
            <a:endParaRPr lang="fa-IR" sz="2400" dirty="0">
              <a:solidFill>
                <a:srgbClr val="FF0000"/>
              </a:solidFill>
            </a:endParaRPr>
          </a:p>
          <a:p>
            <a:r>
              <a:rPr lang="fa-IR" sz="2400" dirty="0"/>
              <a:t>ژرفای نامحدود قرآن یکی از ویژگی های ذاتی این کتاب آسمانی به شمار می آید.این ویژگی که در روایات از آن به بطن و بطون یاد شده چنان مورد عنایت و تاکید پیامبر و اهل بیت قرار گرفته که بنا به اظهار جمعی از اندیشمندان دینی روایات بطن از جمله روایات متواتر شمرده می شود. علامه طباطبایی در تعریف ظهر و بطن می گوید" ظهر همان معنای ظاهر و ابتدایی است که از آیه به دست می آید و بطن معنای نهفته در زیر ظاهر است چه آن معنی یکی باشد یا بیشتر</a:t>
            </a:r>
            <a:r>
              <a:rPr lang="fa-IR" sz="2400" dirty="0" smtClean="0"/>
              <a:t>..." </a:t>
            </a:r>
            <a:r>
              <a:rPr lang="fa-IR" sz="2400" dirty="0"/>
              <a:t>ژرفای نهایت ناپذیر قرآن اولین و اصلی ترین رمز ماندگاری قرآن در بسترطولانی زمان است.</a:t>
            </a:r>
          </a:p>
          <a:p>
            <a:r>
              <a:rPr lang="fa-IR" sz="2400" b="1" dirty="0">
                <a:solidFill>
                  <a:srgbClr val="FF0000"/>
                </a:solidFill>
              </a:rPr>
              <a:t> </a:t>
            </a:r>
            <a:r>
              <a:rPr lang="fa-IR" sz="2400" b="1" dirty="0" smtClean="0">
                <a:solidFill>
                  <a:srgbClr val="FF0000"/>
                </a:solidFill>
              </a:rPr>
              <a:t>2. </a:t>
            </a:r>
            <a:r>
              <a:rPr lang="fa-IR" sz="2400" b="1" dirty="0">
                <a:solidFill>
                  <a:srgbClr val="FF0000"/>
                </a:solidFill>
              </a:rPr>
              <a:t>پیوند قرآن وعترت</a:t>
            </a:r>
            <a:endParaRPr lang="fa-IR" sz="2400" dirty="0">
              <a:solidFill>
                <a:srgbClr val="FF0000"/>
              </a:solidFill>
            </a:endParaRPr>
          </a:p>
          <a:p>
            <a:r>
              <a:rPr lang="fa-IR" sz="2400" dirty="0"/>
              <a:t>چنان چه ساز و کارهایی به منظور تبیین و تفسیر آیات منظور نگردد قرآن کریم در عین تقدس و عظمت و برخورداری از معارف بسیار اصلی ترین ویژگی خود یعنی هدایتگری و معرفت بخشی را از دست می دهد و بدین رو ورود به عرصه زندگی آدمیان باز می ماند.به منظور تبیین و تفسیر صحیح قرآن نخستین و اصلی ترین ساز و کار پیوند جاودانه و ناگسستنی قران و عترت است.</a:t>
            </a:r>
          </a:p>
          <a:p>
            <a:r>
              <a:rPr lang="fa-IR" sz="2400" dirty="0">
                <a:solidFill>
                  <a:srgbClr val="FF66CC"/>
                </a:solidFill>
              </a:rPr>
              <a:t>ثمرات پیوند قرآن و عترت</a:t>
            </a:r>
            <a:r>
              <a:rPr lang="fa-IR" sz="2400" dirty="0" smtClean="0">
                <a:solidFill>
                  <a:srgbClr val="FF66CC"/>
                </a:solidFill>
              </a:rPr>
              <a:t>:</a:t>
            </a:r>
          </a:p>
          <a:p>
            <a:r>
              <a:rPr lang="fa-IR" sz="2400" dirty="0" smtClean="0">
                <a:solidFill>
                  <a:srgbClr val="FFFF00"/>
                </a:solidFill>
              </a:rPr>
              <a:t> </a:t>
            </a:r>
            <a:r>
              <a:rPr lang="fa-IR" sz="2400" dirty="0"/>
              <a:t>1.تبیین و تفسیر صحیح آیات قرآن متناسب با نیازها و مسائل جدید مسلمانان و جامعه </a:t>
            </a:r>
            <a:endParaRPr lang="fa-IR" sz="2400" dirty="0" smtClean="0"/>
          </a:p>
          <a:p>
            <a:r>
              <a:rPr lang="fa-IR" sz="2400" dirty="0" smtClean="0"/>
              <a:t> </a:t>
            </a:r>
            <a:endParaRPr lang="fa-IR" sz="2400" dirty="0"/>
          </a:p>
        </p:txBody>
      </p:sp>
    </p:spTree>
    <p:extLst>
      <p:ext uri="{BB962C8B-B14F-4D97-AF65-F5344CB8AC3E}">
        <p14:creationId xmlns:p14="http://schemas.microsoft.com/office/powerpoint/2010/main" val="6664079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3675" y="470438"/>
            <a:ext cx="10515600" cy="4351338"/>
          </a:xfrm>
        </p:spPr>
        <p:txBody>
          <a:bodyPr>
            <a:noAutofit/>
          </a:bodyPr>
          <a:lstStyle/>
          <a:p>
            <a:r>
              <a:rPr lang="fa-IR" sz="2400" dirty="0" smtClean="0"/>
              <a:t>2. آموزش شیوه صحیح برای دستیابی ضابطه مند به مفاهیم وحی در غیاب عترت </a:t>
            </a:r>
          </a:p>
          <a:p>
            <a:r>
              <a:rPr lang="fa-IR" sz="2400" dirty="0" smtClean="0"/>
              <a:t> 3. رهبری سیاسی جامعه اسلامی </a:t>
            </a:r>
          </a:p>
          <a:p>
            <a:r>
              <a:rPr lang="fa-IR" sz="2400" dirty="0" smtClean="0"/>
              <a:t> 4. تامین حضور همیشگی انسان کامل به عنوان اسوه نیکو و جلوه جمال حضرت حق در میان آدمیان.  </a:t>
            </a:r>
          </a:p>
          <a:p>
            <a:r>
              <a:rPr lang="fa-IR" sz="2400" b="1" dirty="0">
                <a:solidFill>
                  <a:srgbClr val="FF0000"/>
                </a:solidFill>
              </a:rPr>
              <a:t>3. اجتهاد روشمند در قرآن</a:t>
            </a:r>
            <a:endParaRPr lang="fa-IR" sz="2400" dirty="0">
              <a:solidFill>
                <a:srgbClr val="FF0000"/>
              </a:solidFill>
            </a:endParaRPr>
          </a:p>
          <a:p>
            <a:r>
              <a:rPr lang="fa-IR" sz="2400" dirty="0"/>
              <a:t>همانگونه که بیان شد پیوند قرآن و عترت پیوندی مستمر و ناگسستنی است اما نکته آزار دهنده این است که دسترسی به این ساز و کار برای همگان در همه زمان ها و مکان ها مقدور نیست. رهنمودهای پیامبر گرامی و تعالیم اهل بیت ما را به ساز و کاردیگری نیز رهنمون می سازد که آن"اصل اجتهاد" و خردورزی در آیات وحی است. قران از این اصل به "تفقه در دین" یاد کرده است.</a:t>
            </a:r>
          </a:p>
          <a:p>
            <a:r>
              <a:rPr lang="fa-IR" sz="2400" dirty="0"/>
              <a:t>"تفقه" به این معناست که کسی در طلب چیزی باشد به گونه ای که در آن تمحض و تخصص یابد. از این رو "تفقه در دین" به معنای فراگرفتن دین به صورت خصوصی است.</a:t>
            </a:r>
          </a:p>
          <a:p>
            <a:r>
              <a:rPr lang="fa-IR" sz="2400" dirty="0"/>
              <a:t>تاکید قرآن بر "تعقل" و "تفکر" و "تدبر" همگی از اهمیت اجتهاد و خردورزی در حیات جاودانه قرآن حکایت دارد.</a:t>
            </a:r>
          </a:p>
          <a:p>
            <a:endParaRPr lang="fa-IR" sz="2400" dirty="0" smtClean="0"/>
          </a:p>
          <a:p>
            <a:endParaRPr lang="fa-IR" sz="2400" dirty="0" smtClean="0"/>
          </a:p>
          <a:p>
            <a:endParaRPr lang="fa-IR" sz="2400" dirty="0"/>
          </a:p>
        </p:txBody>
      </p:sp>
    </p:spTree>
    <p:extLst>
      <p:ext uri="{BB962C8B-B14F-4D97-AF65-F5344CB8AC3E}">
        <p14:creationId xmlns:p14="http://schemas.microsoft.com/office/powerpoint/2010/main" val="2577819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7847" y="503652"/>
            <a:ext cx="10515600" cy="4351338"/>
          </a:xfrm>
        </p:spPr>
        <p:txBody>
          <a:bodyPr>
            <a:noAutofit/>
          </a:bodyPr>
          <a:lstStyle/>
          <a:p>
            <a:r>
              <a:rPr lang="fa-IR" sz="2400" b="1" dirty="0">
                <a:solidFill>
                  <a:srgbClr val="FF0000"/>
                </a:solidFill>
              </a:rPr>
              <a:t>1-گوش فرا دادن ونظر كردن به </a:t>
            </a:r>
            <a:r>
              <a:rPr lang="fa-IR" sz="2400" b="1" dirty="0" smtClean="0">
                <a:solidFill>
                  <a:srgbClr val="FF0000"/>
                </a:solidFill>
              </a:rPr>
              <a:t>آيات </a:t>
            </a:r>
            <a:r>
              <a:rPr lang="fa-IR" sz="2400" b="1" dirty="0">
                <a:solidFill>
                  <a:srgbClr val="FF0000"/>
                </a:solidFill>
              </a:rPr>
              <a:t>قرآن</a:t>
            </a:r>
            <a:r>
              <a:rPr lang="fa-IR" sz="2400" b="1" dirty="0" smtClean="0">
                <a:solidFill>
                  <a:srgbClr val="FF0000"/>
                </a:solidFill>
              </a:rPr>
              <a:t>:  </a:t>
            </a:r>
          </a:p>
          <a:p>
            <a:r>
              <a:rPr lang="fa-IR" sz="2400" dirty="0"/>
              <a:t>نخستين وعام ترين مرتبه  انس وارتباط با قرآن « استماع » وتوجه به آيات آن است . خداوند گوش فرا دادن وسكوت به هنگام تلاوت آيات آسماني را موجب نزول لطف و رحمت الهي مي داند.</a:t>
            </a:r>
          </a:p>
          <a:p>
            <a:r>
              <a:rPr lang="fa-IR" sz="2400" b="1" dirty="0"/>
              <a:t>امام صادق ( ع) مي فرمايد :</a:t>
            </a:r>
            <a:r>
              <a:rPr lang="fa-IR" sz="2400" dirty="0"/>
              <a:t> هركس به حرفي از قرآن گوش فرا دهد . ( بدون آنكه آنرا قرائت كند ) ثوابي برايش نوشته مي شود وگناهي از او پاك مي گردد. و درجه اي  بالا  مي رود. ارسوي ديگر، نظر كردن به آيات قرآن نيز خود نوعي انس وارتباط با قرآن به شمار مي آيد . امام صادق ( ع) مي فرمايد : نگاه كردن در قرآن عبادت است. در روايت ديگري</a:t>
            </a:r>
            <a:r>
              <a:rPr lang="fa-IR" sz="2400" b="1" dirty="0"/>
              <a:t> پيامبر (ص) </a:t>
            </a:r>
            <a:r>
              <a:rPr lang="fa-IR" sz="2400" dirty="0"/>
              <a:t>چهار نگاه را عبادت خداوند دانسته است. « نگاه به علي بن ابيطالب ، نظر به والدين همراه بالطف  و رحمت ، نظر در قرآن ونظر به كعبه عبادت  است</a:t>
            </a:r>
            <a:r>
              <a:rPr lang="fa-IR" sz="2400" dirty="0" smtClean="0"/>
              <a:t>»    </a:t>
            </a:r>
          </a:p>
          <a:p>
            <a:r>
              <a:rPr lang="fa-IR" sz="2400" b="1" dirty="0">
                <a:solidFill>
                  <a:srgbClr val="FF0000"/>
                </a:solidFill>
              </a:rPr>
              <a:t>2-تلاوت قرآن :</a:t>
            </a:r>
            <a:endParaRPr lang="fa-IR" sz="2400" dirty="0">
              <a:solidFill>
                <a:srgbClr val="FF0000"/>
              </a:solidFill>
            </a:endParaRPr>
          </a:p>
          <a:p>
            <a:r>
              <a:rPr lang="fa-IR" sz="2400" dirty="0"/>
              <a:t>تلاوت كه نوعي ذكر زباني است مورد تأكيد برخي آيات نيز قرار گرفته است . براي مثال ، خداوند در سوره مزمل پس از فرا خواندن  پيامبر به شب زنده داري ، اورا به تلاوت قرآن در دل شب امر مي كند.</a:t>
            </a:r>
          </a:p>
          <a:p>
            <a:pPr marL="0" indent="0">
              <a:buNone/>
            </a:pPr>
            <a:endParaRPr lang="fa-IR" sz="2400" dirty="0"/>
          </a:p>
          <a:p>
            <a:endParaRPr lang="fa-IR" sz="2400" dirty="0">
              <a:solidFill>
                <a:srgbClr val="00B050"/>
              </a:solidFill>
            </a:endParaRPr>
          </a:p>
        </p:txBody>
      </p:sp>
    </p:spTree>
    <p:extLst>
      <p:ext uri="{BB962C8B-B14F-4D97-AF65-F5344CB8AC3E}">
        <p14:creationId xmlns:p14="http://schemas.microsoft.com/office/powerpoint/2010/main" val="37285927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900" y="0"/>
            <a:ext cx="11912013" cy="4351338"/>
          </a:xfrm>
        </p:spPr>
        <p:txBody>
          <a:bodyPr>
            <a:noAutofit/>
          </a:bodyPr>
          <a:lstStyle/>
          <a:p>
            <a:r>
              <a:rPr lang="fa-IR" sz="2400" dirty="0" smtClean="0">
                <a:solidFill>
                  <a:srgbClr val="FF0000"/>
                </a:solidFill>
              </a:rPr>
              <a:t>نمونه سوالات</a:t>
            </a:r>
          </a:p>
          <a:p>
            <a:r>
              <a:rPr lang="fa-IR" sz="2400" dirty="0"/>
              <a:t>1</a:t>
            </a:r>
            <a:r>
              <a:rPr lang="fa-IR" sz="2400" dirty="0" smtClean="0"/>
              <a:t>.</a:t>
            </a:r>
            <a:r>
              <a:rPr lang="fa-IR" sz="2400" dirty="0"/>
              <a:t>   اقسام شناخت قرآن چیست؟هر یک را مختصر توضیح دهید؟</a:t>
            </a:r>
          </a:p>
          <a:p>
            <a:r>
              <a:rPr lang="fa-IR" sz="2400" dirty="0"/>
              <a:t>2.   شناخت سندی را توضیح دهید.</a:t>
            </a:r>
          </a:p>
          <a:p>
            <a:r>
              <a:rPr lang="fa-IR" sz="2400" dirty="0"/>
              <a:t>3.   چرا قرآن از شناخت سندی بی نیاز است؟</a:t>
            </a:r>
          </a:p>
          <a:p>
            <a:r>
              <a:rPr lang="fa-IR" sz="2400" dirty="0"/>
              <a:t>4.   یکی از اقدامات پیامبر برای ضبط و نگهداری آیات استفاده از ............. بود.کاتبان وحی</a:t>
            </a:r>
          </a:p>
          <a:p>
            <a:r>
              <a:rPr lang="fa-IR" sz="2400" dirty="0"/>
              <a:t>5.   در اين مرحله پژوهشگر با مطالب و محتواي كتابي كه در اختيار دارد آگاهي كسب ميكند؟ شناخت تحليلي صفحه 34</a:t>
            </a:r>
          </a:p>
          <a:p>
            <a:r>
              <a:rPr lang="fa-IR" sz="2400" dirty="0"/>
              <a:t>6.   پس از آنکه درستی انتساب یک اثر به پدیدآورنده اش اثبات شد(شناخت........)و محتوای آن نیز به نیکی مورد بررسی قرارگرفت(شناخت.........)مرحله جدیدی از شناخت آغاز می شود(شناخت...........)سندی_تحلیلی_ریشه ای صفحه 35</a:t>
            </a:r>
          </a:p>
          <a:p>
            <a:r>
              <a:rPr lang="fa-IR" sz="2400" dirty="0"/>
              <a:t>7.   -شناخت ریشه ای قرآن اگر به درستی صورت پذیرد پژوهشگر منصف و بی طرف را به .................قرآن رهنمون میسازد. اصالت الهی</a:t>
            </a:r>
          </a:p>
          <a:p>
            <a:r>
              <a:rPr lang="fa-IR" sz="2400" dirty="0"/>
              <a:t>8.    </a:t>
            </a:r>
            <a:r>
              <a:rPr lang="fa-IR" sz="2400" u="sng" dirty="0"/>
              <a:t>شناخت ریشه ای</a:t>
            </a:r>
            <a:r>
              <a:rPr lang="fa-IR" sz="2400" dirty="0"/>
              <a:t> قرآن اگر به درستی صورت پذیرد پژوهشگر منصف و بی طرف را به اصالت الهي قرآن رهنمون می سازد</a:t>
            </a:r>
            <a:r>
              <a:rPr lang="fa-IR" sz="2400" dirty="0" smtClean="0"/>
              <a:t>.</a:t>
            </a:r>
          </a:p>
          <a:p>
            <a:r>
              <a:rPr lang="fa-IR" sz="2400" dirty="0"/>
              <a:t>9  منظور از اصالت الهی چیست؟ معجزه بودن قرآن</a:t>
            </a:r>
          </a:p>
          <a:p>
            <a:endParaRPr lang="fa-IR" sz="2400" dirty="0"/>
          </a:p>
          <a:p>
            <a:pPr marL="0" indent="0">
              <a:buNone/>
            </a:pPr>
            <a:endParaRPr lang="fa-IR" sz="2400" dirty="0"/>
          </a:p>
        </p:txBody>
      </p:sp>
    </p:spTree>
    <p:extLst>
      <p:ext uri="{BB962C8B-B14F-4D97-AF65-F5344CB8AC3E}">
        <p14:creationId xmlns:p14="http://schemas.microsoft.com/office/powerpoint/2010/main" val="8471261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1" y="0"/>
            <a:ext cx="11254154" cy="4351338"/>
          </a:xfrm>
        </p:spPr>
        <p:txBody>
          <a:bodyPr>
            <a:noAutofit/>
          </a:bodyPr>
          <a:lstStyle/>
          <a:p>
            <a:r>
              <a:rPr lang="fa-IR" sz="2400" dirty="0" smtClean="0"/>
              <a:t>. 10.    دلایل وحیانی بودن الفاظ قرآن چیست؟</a:t>
            </a:r>
          </a:p>
          <a:p>
            <a:r>
              <a:rPr lang="fa-IR" sz="2400" dirty="0" smtClean="0"/>
              <a:t>11.    منظور از تحدی چیست؟</a:t>
            </a:r>
          </a:p>
          <a:p>
            <a:r>
              <a:rPr lang="fa-IR" sz="2400" dirty="0" smtClean="0"/>
              <a:t>12.    اسرار ماندگاري قرآن در بستر زمان؟ صفحه 42</a:t>
            </a:r>
          </a:p>
          <a:p>
            <a:r>
              <a:rPr lang="fa-IR" sz="2400" dirty="0" smtClean="0"/>
              <a:t>13.    ژرفای نامحدود قرآن یکی از ویژگی های ذاتی این کتاب است .این ویژگی در روایات از آن به .......... و ......... یاد شده است.بطن و بطون</a:t>
            </a:r>
          </a:p>
          <a:p>
            <a:r>
              <a:rPr lang="fa-IR" sz="2400" dirty="0" smtClean="0"/>
              <a:t>14.    منظور از بطن و بطون </a:t>
            </a:r>
            <a:r>
              <a:rPr lang="fa-IR" sz="2400" u="sng" dirty="0" smtClean="0"/>
              <a:t>ژرفاي نامحدود قرآن</a:t>
            </a:r>
            <a:r>
              <a:rPr lang="fa-IR" sz="2400" dirty="0" smtClean="0"/>
              <a:t> است.</a:t>
            </a:r>
          </a:p>
          <a:p>
            <a:r>
              <a:rPr lang="fa-IR" sz="2400" dirty="0" smtClean="0"/>
              <a:t>15.    روايات بطن از جمله روايات متواتر شمرده ميشوند يعني چه؟ صفحه 42</a:t>
            </a:r>
          </a:p>
          <a:p>
            <a:r>
              <a:rPr lang="fa-IR" sz="2400" dirty="0" smtClean="0"/>
              <a:t>16.    علامه طباطبایی در تعریف ظهر و بطن چه می گویند. صفحه 42</a:t>
            </a:r>
          </a:p>
          <a:p>
            <a:r>
              <a:rPr lang="fa-IR" sz="2400" dirty="0" smtClean="0"/>
              <a:t>17.    اولین و اصلی ترین رمز ماندگاری قرآن در بستر زمان چیست؟ ژرفای نامحدود قرآن</a:t>
            </a:r>
          </a:p>
          <a:p>
            <a:r>
              <a:rPr lang="fa-IR" sz="2400" dirty="0" smtClean="0"/>
              <a:t>18.    پیوند قرآن و عترت را توضیح دهید؟ صفحه 47</a:t>
            </a:r>
          </a:p>
          <a:p>
            <a:r>
              <a:rPr lang="fa-IR" sz="2400" dirty="0" smtClean="0"/>
              <a:t>19.    منظور از کتاب صامت چیست؟ قرآن صفحه 49</a:t>
            </a:r>
          </a:p>
          <a:p>
            <a:r>
              <a:rPr lang="fa-IR" sz="2400" dirty="0"/>
              <a:t>. </a:t>
            </a:r>
            <a:r>
              <a:rPr lang="fa-IR" sz="2400" dirty="0" smtClean="0"/>
              <a:t>2</a:t>
            </a:r>
            <a:r>
              <a:rPr lang="fa-IR" sz="2400" dirty="0"/>
              <a:t>   ثمرات پیوند عترت و قرآن را بگویید؟ صفحه 51</a:t>
            </a:r>
          </a:p>
          <a:p>
            <a:r>
              <a:rPr lang="fa-IR" sz="2400" dirty="0"/>
              <a:t>21.    تفقه در دین یعنی چه؟فرا گرفتن دین بصورت تخصصی صفحه 52</a:t>
            </a:r>
          </a:p>
          <a:p>
            <a:pPr marL="0" indent="0">
              <a:buNone/>
            </a:pPr>
            <a:r>
              <a:rPr lang="fa-IR" sz="2400" dirty="0"/>
              <a:t>   </a:t>
            </a:r>
          </a:p>
          <a:p>
            <a:endParaRPr lang="fa-IR" sz="2400" dirty="0"/>
          </a:p>
          <a:p>
            <a:endParaRPr lang="fa-IR" sz="2400" dirty="0" smtClean="0"/>
          </a:p>
          <a:p>
            <a:endParaRPr lang="fa-IR" sz="2400" dirty="0"/>
          </a:p>
        </p:txBody>
      </p:sp>
    </p:spTree>
    <p:extLst>
      <p:ext uri="{BB962C8B-B14F-4D97-AF65-F5344CB8AC3E}">
        <p14:creationId xmlns:p14="http://schemas.microsoft.com/office/powerpoint/2010/main" val="28088088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6265" y="267286"/>
            <a:ext cx="10931770" cy="4351338"/>
          </a:xfrm>
        </p:spPr>
        <p:txBody>
          <a:bodyPr>
            <a:noAutofit/>
          </a:bodyPr>
          <a:lstStyle/>
          <a:p>
            <a:r>
              <a:rPr lang="fa-IR" sz="2400" b="1" dirty="0" smtClean="0">
                <a:solidFill>
                  <a:srgbClr val="0070C0"/>
                </a:solidFill>
              </a:rPr>
              <a:t>جهان </a:t>
            </a:r>
            <a:r>
              <a:rPr lang="fa-IR" sz="2400" b="1" dirty="0">
                <a:solidFill>
                  <a:srgbClr val="0070C0"/>
                </a:solidFill>
              </a:rPr>
              <a:t>های </a:t>
            </a:r>
            <a:r>
              <a:rPr lang="fa-IR" sz="2400" b="1" dirty="0" smtClean="0">
                <a:solidFill>
                  <a:srgbClr val="0070C0"/>
                </a:solidFill>
              </a:rPr>
              <a:t>دیگر  </a:t>
            </a:r>
          </a:p>
          <a:p>
            <a:r>
              <a:rPr lang="fa-IR" sz="2400" dirty="0"/>
              <a:t>این جهان با حواس ظاهری قابل درک است از همین رو در اصطلاح از آن به عالم شهود تعبیر می شود. اما جهان های دیگری هستند که با حواس ظاهری ملموس نیستند و از آنها به جهان غیب تعبیر می شود و شامل عوالم لاهوت، مجردات، ملکوت، برزخ و قیامت است.</a:t>
            </a:r>
          </a:p>
          <a:p>
            <a:r>
              <a:rPr lang="fa-IR" sz="2400" dirty="0"/>
              <a:t>انبیا و وحی های الهی راهنمایان جهان غیب بوده و حلقه اتصال میان مردم و غیب هستند.</a:t>
            </a:r>
          </a:p>
          <a:p>
            <a:r>
              <a:rPr lang="fa-IR" sz="2400" b="1" dirty="0"/>
              <a:t> </a:t>
            </a:r>
            <a:r>
              <a:rPr lang="fa-IR" sz="2400" b="1" dirty="0">
                <a:solidFill>
                  <a:srgbClr val="FF0000"/>
                </a:solidFill>
              </a:rPr>
              <a:t>1.عالم لاهوت</a:t>
            </a:r>
            <a:endParaRPr lang="fa-IR" sz="2400" dirty="0">
              <a:solidFill>
                <a:srgbClr val="FF0000"/>
              </a:solidFill>
            </a:endParaRPr>
          </a:p>
          <a:p>
            <a:r>
              <a:rPr lang="fa-IR" sz="2400" dirty="0"/>
              <a:t> یکی از عوالمی که به حکم برهان نیز ثابت گردیده عالم الوهیت است. یعنی ذات واجب الوجود مستمع جمیع صفات کمالی است که در آن مرتبه از وجود آنچه هست، یکی وجود اطلاقی است وبس.ذات پروردگار عظیم ترین عوالم است</a:t>
            </a:r>
            <a:r>
              <a:rPr lang="fa-IR" sz="2400" dirty="0" smtClean="0"/>
              <a:t>. </a:t>
            </a:r>
          </a:p>
          <a:p>
            <a:r>
              <a:rPr lang="fa-IR" sz="2400" b="1" dirty="0">
                <a:solidFill>
                  <a:srgbClr val="FF66CC"/>
                </a:solidFill>
              </a:rPr>
              <a:t>ارزش یقین به عالم لاهوت</a:t>
            </a:r>
            <a:endParaRPr lang="fa-IR" sz="2400" dirty="0">
              <a:solidFill>
                <a:srgbClr val="FF66CC"/>
              </a:solidFill>
            </a:endParaRPr>
          </a:p>
          <a:p>
            <a:r>
              <a:rPr lang="fa-IR" sz="2400" dirty="0"/>
              <a:t>یقین گرانبهاترین نعمتی است که خداوند به بندگان عنایت می کند. امام صادق(ع) می فرماید:"هیچ چیزی گرانبهاتر از یقین نیست."</a:t>
            </a:r>
          </a:p>
          <a:p>
            <a:r>
              <a:rPr lang="fa-IR" sz="2400" dirty="0"/>
              <a:t>از مهمترین آثار یقین به عالم لاهوت، بزرگ شدن خدا و کوچک شذن دیگران در دل است.</a:t>
            </a:r>
          </a:p>
          <a:p>
            <a:endParaRPr lang="fa-IR" sz="2400" dirty="0"/>
          </a:p>
          <a:p>
            <a:endParaRPr lang="fa-IR" sz="2400" dirty="0">
              <a:solidFill>
                <a:srgbClr val="0070C0"/>
              </a:solidFill>
            </a:endParaRPr>
          </a:p>
        </p:txBody>
      </p:sp>
    </p:spTree>
    <p:extLst>
      <p:ext uri="{BB962C8B-B14F-4D97-AF65-F5344CB8AC3E}">
        <p14:creationId xmlns:p14="http://schemas.microsoft.com/office/powerpoint/2010/main" val="4285846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523" y="266700"/>
            <a:ext cx="11170919" cy="4351338"/>
          </a:xfrm>
        </p:spPr>
        <p:txBody>
          <a:bodyPr>
            <a:noAutofit/>
          </a:bodyPr>
          <a:lstStyle/>
          <a:p>
            <a:r>
              <a:rPr lang="fa-IR" sz="2400" b="1" dirty="0">
                <a:solidFill>
                  <a:srgbClr val="FF66CC"/>
                </a:solidFill>
              </a:rPr>
              <a:t>عبادت راه تحصیل یقین</a:t>
            </a:r>
            <a:endParaRPr lang="fa-IR" sz="2400" dirty="0">
              <a:solidFill>
                <a:srgbClr val="FF66CC"/>
              </a:solidFill>
            </a:endParaRPr>
          </a:p>
          <a:p>
            <a:r>
              <a:rPr lang="fa-IR" sz="2400" dirty="0"/>
              <a:t>رسیدن به مرحله یقین ثمره عبادت است و در پرتو آن به معاد و مسیری که دارد، اعتقاد راسخ یافته و از تردید رها می گردیم و سرنوشتمان به نیکی رقم میخورد.</a:t>
            </a:r>
          </a:p>
          <a:p>
            <a:r>
              <a:rPr lang="fa-IR" sz="2400" dirty="0"/>
              <a:t>قرآن ویژگی قیامت را کنار رفتن پرده ها از جلوی چشم می داند. در سوره "ق" به انسان و وسوسه های درون سینه اش اشاره شده و اینکه دو ملک دائمأ مراقب اعمال اویند.</a:t>
            </a:r>
            <a:r>
              <a:rPr lang="fa-IR" sz="2400" b="1" dirty="0"/>
              <a:t> </a:t>
            </a:r>
            <a:r>
              <a:rPr lang="fa-IR" sz="2400" dirty="0"/>
              <a:t>عبادت هر چه بیشتر و عمیق تر باشد، سرعت انتقال یقین بیشتر خواهد بود.</a:t>
            </a:r>
          </a:p>
          <a:p>
            <a:r>
              <a:rPr lang="fa-IR" sz="2400" b="1" dirty="0">
                <a:solidFill>
                  <a:srgbClr val="FF0000"/>
                </a:solidFill>
              </a:rPr>
              <a:t>2.عالم ملکوت</a:t>
            </a:r>
            <a:endParaRPr lang="fa-IR" sz="2400" dirty="0">
              <a:solidFill>
                <a:srgbClr val="FF0000"/>
              </a:solidFill>
            </a:endParaRPr>
          </a:p>
          <a:p>
            <a:r>
              <a:rPr lang="fa-IR" sz="2400" dirty="0"/>
              <a:t>این عالم بالاتر از عالم ملک و طبیعت و پایین تر از عالم فرشتگان است. فلاسفه می گویند:این عالم از قوه، حرکت، زمان و مکان مجرد است اما از ابعاد مجرد نیست. بنابراین عالم ملکوت جسمانی است اما مادی نیست.</a:t>
            </a:r>
          </a:p>
          <a:p>
            <a:r>
              <a:rPr lang="fa-IR" sz="2400" dirty="0"/>
              <a:t>حضرت ابراهیم (ع) از مشاهده وضع خورشید، ماه و ستارگان و پی بردن به غروب آنها از مخلوق بودنشان آگاهی یافت و دانست که اینها تحت تدبیر و حکومت قدرتی فراتر از خود قرار دارند</a:t>
            </a:r>
            <a:r>
              <a:rPr lang="fa-IR" sz="2400" dirty="0" smtClean="0"/>
              <a:t>.   </a:t>
            </a:r>
          </a:p>
          <a:p>
            <a:r>
              <a:rPr lang="fa-IR" sz="2400" dirty="0"/>
              <a:t>در اینکه حضرت ابراهیم(ع) در زمره اهل یقین قرار گیرد، مهمترین هدف نمایاندن حکومت خداوند بر آسمانها و زمین بوده است. نشان دادن آیات الهی توفیقی است تا انسانهای شایسته به مرحله یقین برسند.</a:t>
            </a:r>
          </a:p>
          <a:p>
            <a:r>
              <a:rPr lang="fa-IR" sz="2400" b="1" dirty="0"/>
              <a:t> </a:t>
            </a:r>
            <a:endParaRPr lang="fa-IR" sz="2400" dirty="0"/>
          </a:p>
          <a:p>
            <a:endParaRPr lang="fa-IR" sz="2400" dirty="0"/>
          </a:p>
          <a:p>
            <a:endParaRPr lang="fa-IR" sz="2400" dirty="0"/>
          </a:p>
        </p:txBody>
      </p:sp>
    </p:spTree>
    <p:extLst>
      <p:ext uri="{BB962C8B-B14F-4D97-AF65-F5344CB8AC3E}">
        <p14:creationId xmlns:p14="http://schemas.microsoft.com/office/powerpoint/2010/main" val="29662931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140" y="544878"/>
            <a:ext cx="10467536" cy="4351338"/>
          </a:xfrm>
        </p:spPr>
        <p:txBody>
          <a:bodyPr>
            <a:noAutofit/>
          </a:bodyPr>
          <a:lstStyle/>
          <a:p>
            <a:r>
              <a:rPr lang="fa-IR" sz="2400" b="1" dirty="0">
                <a:solidFill>
                  <a:srgbClr val="FF0000"/>
                </a:solidFill>
              </a:rPr>
              <a:t>3.عالم برزخ</a:t>
            </a:r>
            <a:endParaRPr lang="fa-IR" sz="2400" dirty="0">
              <a:solidFill>
                <a:srgbClr val="FF0000"/>
              </a:solidFill>
            </a:endParaRPr>
          </a:p>
          <a:p>
            <a:r>
              <a:rPr lang="fa-IR" sz="2400" dirty="0"/>
              <a:t>برزخ به معنی چیزی است که در میان دو شیء حایل شود. سپس این واژه بسط معنایی یافته، به هر امری اطلاق می شود که میان دو چیز یا دو مرحله قرار گیرد. در اینجا منظور از برزخ جهانی است که میان دنیا و عالم آخرت قرار دارد. وقتی روح از بدن جدا می شود، پیش از آنکه بار دیگر به بدن اصلی باز گردد، در عالمی که میان این دو عالم است و برزخ نامیده می شود، قرار خواهد گرفت</a:t>
            </a:r>
            <a:r>
              <a:rPr lang="fa-IR" sz="2400" dirty="0" smtClean="0"/>
              <a:t>.</a:t>
            </a:r>
            <a:endParaRPr lang="fa-IR" sz="2400" dirty="0"/>
          </a:p>
          <a:p>
            <a:r>
              <a:rPr lang="fa-IR" sz="2400" b="1" dirty="0">
                <a:solidFill>
                  <a:srgbClr val="FF66CC"/>
                </a:solidFill>
              </a:rPr>
              <a:t>برزخ، مرگ تا بعثت</a:t>
            </a:r>
            <a:endParaRPr lang="fa-IR" sz="2400" dirty="0">
              <a:solidFill>
                <a:srgbClr val="FF66CC"/>
              </a:solidFill>
            </a:endParaRPr>
          </a:p>
          <a:p>
            <a:r>
              <a:rPr lang="fa-IR" sz="2400" dirty="0"/>
              <a:t>وقتی مرگ به سراغ کافران می آید، در این لحظه احساس می کنند به پایان همه لذت ها و فرصت ها رسیده اند و از سویی چشم به آخرت باز کرده، صحنه های وحشت آور می بینند و متوجه نقش ایمان و بندگی خدا می شوند.</a:t>
            </a:r>
          </a:p>
          <a:p>
            <a:r>
              <a:rPr lang="fa-IR" sz="2400" dirty="0"/>
              <a:t>"قال رب ارجعون" در این هنگام به پروردگار استغاثه می کنند. استغاثه به نام پروردگار به معنی دانستن و شناختن مالک و صاحب اختیار امور انسان در این لحظات پر اضطراب است. در واقع مهمترین تقاضای آنان بازگشت به دنیا و دادن فرصت جبران است.</a:t>
            </a:r>
          </a:p>
          <a:p>
            <a:endParaRPr lang="fa-IR" sz="2400" dirty="0"/>
          </a:p>
        </p:txBody>
      </p:sp>
    </p:spTree>
    <p:extLst>
      <p:ext uri="{BB962C8B-B14F-4D97-AF65-F5344CB8AC3E}">
        <p14:creationId xmlns:p14="http://schemas.microsoft.com/office/powerpoint/2010/main" val="24289474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7154" y="250434"/>
            <a:ext cx="10805160" cy="4351338"/>
          </a:xfrm>
        </p:spPr>
        <p:txBody>
          <a:bodyPr>
            <a:noAutofit/>
          </a:bodyPr>
          <a:lstStyle/>
          <a:p>
            <a:r>
              <a:rPr lang="fa-IR" sz="2400" dirty="0"/>
              <a:t>در تفسیر کنزالدقائق وصیت پیامبر(ص) به علی (ع) آمده است :</a:t>
            </a:r>
          </a:p>
          <a:p>
            <a:r>
              <a:rPr lang="fa-IR" sz="2400" dirty="0"/>
              <a:t>یا علی! تارکٌ الزکاة یسئل الرّجعتة الی الدٌّنیا و ذالک قول الله عزّوجّل: حتی إذا جاء احدهم الموت قال رّب ارجعون</a:t>
            </a:r>
          </a:p>
          <a:p>
            <a:r>
              <a:rPr lang="fa-IR" sz="2400" dirty="0"/>
              <a:t>ای علی! ترک کننده زکات، از خداوند تقاضای برگشت به دنیا را می کند و این همان قول خدای عزوجل است که فرمود: تا آنگاه که مرگ یکی از ایشان فرا رسد، می گویند: پروردگارا، مرا بازگردانید.</a:t>
            </a:r>
          </a:p>
          <a:p>
            <a:r>
              <a:rPr lang="fa-IR" sz="2400" dirty="0"/>
              <a:t>علت جمع آمدن کلمه «ارجعوا»، به جهت تعظیم مخاطب (پروردگار) است.</a:t>
            </a:r>
          </a:p>
          <a:p>
            <a:r>
              <a:rPr lang="fa-IR" sz="2400" dirty="0"/>
              <a:t>مراد از برزخ عالم قبر یا عالم مثال است. عالمی که مردم در آن بعد از مرگ زندگی می کنند تا قیامت فرا رسد. امام صادق (ع) می فرماید:«قبر همان برزخ است.»</a:t>
            </a:r>
          </a:p>
          <a:p>
            <a:r>
              <a:rPr lang="fa-IR" sz="2400" dirty="0"/>
              <a:t>در این عالم طبق برخی روایات ارواح بهشتیان در وادی السلام اند و ارواح کافران در وادی برهوت و در آن فرصت شفاعت وجود ندارد</a:t>
            </a:r>
            <a:r>
              <a:rPr lang="fa-IR" sz="2400" dirty="0" smtClean="0"/>
              <a:t>.</a:t>
            </a:r>
          </a:p>
          <a:p>
            <a:r>
              <a:rPr lang="fa-IR" sz="2400" b="1" dirty="0">
                <a:solidFill>
                  <a:srgbClr val="00B050"/>
                </a:solidFill>
              </a:rPr>
              <a:t>4.عالم قیامت</a:t>
            </a:r>
            <a:endParaRPr lang="fa-IR" sz="2400" dirty="0">
              <a:solidFill>
                <a:srgbClr val="00B050"/>
              </a:solidFill>
            </a:endParaRPr>
          </a:p>
          <a:p>
            <a:r>
              <a:rPr lang="fa-IR" sz="2400" dirty="0"/>
              <a:t>ایمان به این عالم از اصول مسلمانی است – پس از توحید مهمترین اصلی است که قرآن از آن یاد کرده است. قرآن با هفت برهان فطرت، حکمت، عدالت، هدف و حرکت، رحمت، وحدت و بقاء روح وقوع قطعی معاد را به اثبات رسانده است.</a:t>
            </a:r>
          </a:p>
          <a:p>
            <a:endParaRPr lang="fa-IR" sz="2400" dirty="0"/>
          </a:p>
          <a:p>
            <a:endParaRPr lang="fa-IR" sz="2400" dirty="0"/>
          </a:p>
        </p:txBody>
      </p:sp>
    </p:spTree>
    <p:extLst>
      <p:ext uri="{BB962C8B-B14F-4D97-AF65-F5344CB8AC3E}">
        <p14:creationId xmlns:p14="http://schemas.microsoft.com/office/powerpoint/2010/main" val="36910372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231872"/>
            <a:ext cx="11269394" cy="4351338"/>
          </a:xfrm>
        </p:spPr>
        <p:txBody>
          <a:bodyPr>
            <a:noAutofit/>
          </a:bodyPr>
          <a:lstStyle/>
          <a:p>
            <a:r>
              <a:rPr lang="fa-IR" sz="2400" b="1" dirty="0" smtClean="0">
                <a:solidFill>
                  <a:srgbClr val="0070C0"/>
                </a:solidFill>
              </a:rPr>
              <a:t>آثارزیانبار </a:t>
            </a:r>
            <a:r>
              <a:rPr lang="fa-IR" sz="2400" b="1" dirty="0">
                <a:solidFill>
                  <a:srgbClr val="0070C0"/>
                </a:solidFill>
              </a:rPr>
              <a:t>انکار جهان </a:t>
            </a:r>
            <a:r>
              <a:rPr lang="fa-IR" sz="2400" b="1" dirty="0" smtClean="0">
                <a:solidFill>
                  <a:srgbClr val="0070C0"/>
                </a:solidFill>
              </a:rPr>
              <a:t>آخرت   </a:t>
            </a:r>
          </a:p>
          <a:p>
            <a:r>
              <a:rPr lang="fa-IR" sz="2400" b="1" dirty="0">
                <a:solidFill>
                  <a:srgbClr val="FF0000"/>
                </a:solidFill>
              </a:rPr>
              <a:t>یک. زینت اعمال و کوری باطن</a:t>
            </a:r>
            <a:endParaRPr lang="fa-IR" sz="2400" dirty="0">
              <a:solidFill>
                <a:srgbClr val="FF0000"/>
              </a:solidFill>
            </a:endParaRPr>
          </a:p>
          <a:p>
            <a:r>
              <a:rPr lang="fa-IR" sz="2400" dirty="0"/>
              <a:t>ایمان نداشتن به آخرت سبب تزئین اعمال بد انسان در نظر آدمی می شود. آدمی در زندگی دنیا تمام همتش برای رسیدن به سعادت است و ای میسور نیست مگر آنکه راه حق را بپیماید.</a:t>
            </a:r>
          </a:p>
          <a:p>
            <a:r>
              <a:rPr lang="fa-IR" sz="2400" dirty="0"/>
              <a:t>کسی که قیامت را باور نکند، به سعادت و رستگاری حقیقی نیز که تنها در آن جهان محقق می شود ایمان نمی آورد و در نتیجه تنها برای رسیدن به سعادت های توهمی در دنیا می کوشد سعادت هایی که در واقع چیزی جز لذت نیست.</a:t>
            </a:r>
          </a:p>
          <a:p>
            <a:r>
              <a:rPr lang="fa-IR" sz="2400" dirty="0"/>
              <a:t>اینکه این دلخوشی ها و زینت یافتن به خدا نسبت داده شده، کنایه از آن است که نظام حکیمانه الهی چنین اقتضایی دارد. یعنی انسان در نظام هستی به گونه ای آفریده شده که به عقاید و آرمان هایش وابسته است، به گونه ای اعمالش را در چارچوب آن آرمان ها، زشت و زیبا می بیند</a:t>
            </a:r>
            <a:r>
              <a:rPr lang="fa-IR" sz="2400" dirty="0" smtClean="0"/>
              <a:t>. </a:t>
            </a:r>
          </a:p>
          <a:p>
            <a:r>
              <a:rPr lang="fa-IR" sz="2400" b="1" dirty="0">
                <a:solidFill>
                  <a:srgbClr val="FF0000"/>
                </a:solidFill>
              </a:rPr>
              <a:t>دو. عدم فهم عمیق و بی علاقگی به شنیدن معارف قرآن  </a:t>
            </a:r>
            <a:r>
              <a:rPr lang="fa-IR" sz="2400" b="1" dirty="0"/>
              <a:t> </a:t>
            </a:r>
            <a:endParaRPr lang="fa-IR" sz="2400" dirty="0"/>
          </a:p>
          <a:p>
            <a:r>
              <a:rPr lang="fa-IR" sz="2400" dirty="0"/>
              <a:t>آیه 17 سوره اسراء یکی از آثار مهم ایمان نداشتن به عالم آخرت را یادآور می شود: کسی که ایمان نداشته باشد، قدرت فهم عمیق قرآن را ندارد و در قدرت شنیداری اش نسبت به آیات قرآن نیز سنگینی است. کنایه از اینکه حوصله شنیدن آیات را ندارد. </a:t>
            </a:r>
          </a:p>
          <a:p>
            <a:endParaRPr lang="fa-IR" sz="2400" dirty="0"/>
          </a:p>
          <a:p>
            <a:endParaRPr lang="fa-IR" sz="2800" dirty="0">
              <a:solidFill>
                <a:srgbClr val="0070C0"/>
              </a:solidFill>
            </a:endParaRPr>
          </a:p>
        </p:txBody>
      </p:sp>
    </p:spTree>
    <p:extLst>
      <p:ext uri="{BB962C8B-B14F-4D97-AF65-F5344CB8AC3E}">
        <p14:creationId xmlns:p14="http://schemas.microsoft.com/office/powerpoint/2010/main" val="22660746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3443" y="390720"/>
            <a:ext cx="10515600" cy="4351338"/>
          </a:xfrm>
        </p:spPr>
        <p:txBody>
          <a:bodyPr>
            <a:noAutofit/>
          </a:bodyPr>
          <a:lstStyle/>
          <a:p>
            <a:r>
              <a:rPr lang="fa-IR" sz="2400" b="1" dirty="0">
                <a:solidFill>
                  <a:srgbClr val="FF0000"/>
                </a:solidFill>
              </a:rPr>
              <a:t>سه. غوطه ور شدن در گناهان</a:t>
            </a:r>
            <a:endParaRPr lang="fa-IR" sz="2400" dirty="0">
              <a:solidFill>
                <a:srgbClr val="FF0000"/>
              </a:solidFill>
            </a:endParaRPr>
          </a:p>
          <a:p>
            <a:r>
              <a:rPr lang="fa-IR" sz="2400" dirty="0"/>
              <a:t>کم فروشی در روابط اقتصادی از دیگر آثار ایمان نداشتن به قیامت است. قرآن در آغاز سوره مطففین به این اثر اشاره می کند و به جای استفاده از واژه «علم» به روز رستاخیز، از واژه «گمان و ظن» استفاده شده است یعنی گمان به روز رستاخیز تا انسان از چنین فسادی روی برتابد.</a:t>
            </a:r>
          </a:p>
          <a:p>
            <a:r>
              <a:rPr lang="fa-IR" sz="2400" dirty="0"/>
              <a:t>سستی و شانه خالی کردن از وظایف دینی، از جمله آثار ایمان نداشتن به آخرت می باشد که در قرآن بدان اشاره شده است</a:t>
            </a:r>
            <a:r>
              <a:rPr lang="fa-IR" sz="2400" dirty="0" smtClean="0"/>
              <a:t>.</a:t>
            </a:r>
          </a:p>
          <a:p>
            <a:r>
              <a:rPr lang="fa-IR" sz="2400" b="1" dirty="0" smtClean="0">
                <a:solidFill>
                  <a:srgbClr val="0070C0"/>
                </a:solidFill>
              </a:rPr>
              <a:t>برخی </a:t>
            </a:r>
            <a:r>
              <a:rPr lang="fa-IR" sz="2400" b="1" dirty="0">
                <a:solidFill>
                  <a:srgbClr val="0070C0"/>
                </a:solidFill>
              </a:rPr>
              <a:t>از تأثیرات یادآوری خانه آخرت</a:t>
            </a:r>
            <a:endParaRPr lang="fa-IR" sz="2400" dirty="0">
              <a:solidFill>
                <a:srgbClr val="0070C0"/>
              </a:solidFill>
            </a:endParaRPr>
          </a:p>
          <a:p>
            <a:r>
              <a:rPr lang="fa-IR" sz="2400" b="1" dirty="0">
                <a:solidFill>
                  <a:srgbClr val="FF0000"/>
                </a:solidFill>
              </a:rPr>
              <a:t>دستیابی به مقام اخلاص</a:t>
            </a:r>
            <a:endParaRPr lang="fa-IR" sz="2400" dirty="0">
              <a:solidFill>
                <a:srgbClr val="FF0000"/>
              </a:solidFill>
            </a:endParaRPr>
          </a:p>
          <a:p>
            <a:r>
              <a:rPr lang="fa-IR" sz="2400" dirty="0"/>
              <a:t>خالص یعنی عاری از عیب و آلودگی، و حقیقت اخلاص نیز بیزاری و دوری جستن از هر چیز غیر از خداست.</a:t>
            </a:r>
          </a:p>
          <a:p>
            <a:r>
              <a:rPr lang="fa-IR" sz="2400" dirty="0"/>
              <a:t>یاد دائمی خانه آخرت موجب می شود انسان به مقام اخلاص برسد و اخلاص نیز سبب می گردد در راه انجام وظایف الهی، قدرتمند، استوار و صاحب بصیرت شوند.</a:t>
            </a:r>
          </a:p>
          <a:p>
            <a:pPr marL="0" indent="0">
              <a:buNone/>
            </a:pPr>
            <a:endParaRPr lang="fa-IR" sz="2400" dirty="0"/>
          </a:p>
        </p:txBody>
      </p:sp>
    </p:spTree>
    <p:extLst>
      <p:ext uri="{BB962C8B-B14F-4D97-AF65-F5344CB8AC3E}">
        <p14:creationId xmlns:p14="http://schemas.microsoft.com/office/powerpoint/2010/main" val="36413952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1170" y="262744"/>
            <a:ext cx="10515600" cy="4351338"/>
          </a:xfrm>
        </p:spPr>
        <p:txBody>
          <a:bodyPr>
            <a:noAutofit/>
          </a:bodyPr>
          <a:lstStyle/>
          <a:p>
            <a:r>
              <a:rPr lang="fa-IR" sz="2400" b="1" dirty="0" smtClean="0">
                <a:solidFill>
                  <a:srgbClr val="FF0000"/>
                </a:solidFill>
              </a:rPr>
              <a:t>اسقامت و انجام عمل صالح</a:t>
            </a:r>
            <a:endParaRPr lang="fa-IR" sz="2400" dirty="0" smtClean="0">
              <a:solidFill>
                <a:srgbClr val="FF0000"/>
              </a:solidFill>
            </a:endParaRPr>
          </a:p>
          <a:p>
            <a:r>
              <a:rPr lang="fa-IR" sz="2400" dirty="0" smtClean="0"/>
              <a:t>ایمان به روز جزا در استقامت انسان و انجام اعمال صالح نیز مؤثر است.</a:t>
            </a:r>
          </a:p>
          <a:p>
            <a:r>
              <a:rPr lang="fa-IR" sz="2400" dirty="0" smtClean="0"/>
              <a:t>برخی از مفسران گفته اند منظور از «الّذن یظنّون انّهم ملاقوا الله» در آیه 2 سوره بقره گروه خالصی است که به ملاقات خدا و ثواب او پس از مرگ یقین داشتند.</a:t>
            </a:r>
          </a:p>
          <a:p>
            <a:pPr marL="0" indent="0">
              <a:buNone/>
            </a:pPr>
            <a:r>
              <a:rPr lang="fa-IR" sz="2400" dirty="0" smtClean="0">
                <a:solidFill>
                  <a:srgbClr val="FF0000"/>
                </a:solidFill>
              </a:rPr>
              <a:t>نمونه سوالات </a:t>
            </a:r>
          </a:p>
          <a:p>
            <a:r>
              <a:rPr lang="fa-IR" sz="2400" b="1" dirty="0"/>
              <a:t>1- عالم شهود و غیب چیست؟</a:t>
            </a:r>
            <a:endParaRPr lang="fa-IR" sz="2400" dirty="0"/>
          </a:p>
          <a:p>
            <a:r>
              <a:rPr lang="fa-IR" sz="2400" dirty="0"/>
              <a:t>این جهان با حواس ظاهری قابل درک است از همین رو در اصطلاح اسلامی از آن به عالم شهود تعبیر میشودو از آنجا که این بخش هستی در حوزه درک حواس ظاهری نیست از آن به جهان غیب تعبیر می شود.جهان غیب شامل عوالم گوناگونی چون لاهوت،مجردات، ملکوت، برزخ و قیامت است.</a:t>
            </a:r>
          </a:p>
          <a:p>
            <a:r>
              <a:rPr lang="fa-IR" sz="2400" b="1" dirty="0"/>
              <a:t> </a:t>
            </a:r>
            <a:r>
              <a:rPr lang="fa-IR" sz="2400" b="1" dirty="0" smtClean="0"/>
              <a:t>2- </a:t>
            </a:r>
            <a:r>
              <a:rPr lang="fa-IR" sz="2400" b="1" dirty="0"/>
              <a:t>.............و...............راهنمایان جهان غیب می باشند</a:t>
            </a:r>
            <a:r>
              <a:rPr lang="fa-IR" sz="2400" b="1" dirty="0" smtClean="0"/>
              <a:t>. </a:t>
            </a:r>
            <a:r>
              <a:rPr lang="fa-IR" sz="2400" dirty="0"/>
              <a:t>انبیا و وحی های الهی  </a:t>
            </a:r>
          </a:p>
          <a:p>
            <a:r>
              <a:rPr lang="fa-IR" sz="2400" b="1" dirty="0" smtClean="0"/>
              <a:t>3- عالم لاهوت را شرح دهید.</a:t>
            </a:r>
            <a:endParaRPr lang="fa-IR" sz="2400" dirty="0" smtClean="0"/>
          </a:p>
          <a:p>
            <a:r>
              <a:rPr lang="fa-IR" sz="2400" dirty="0" smtClean="0"/>
              <a:t>یکی از عوالمی که به حکم برهان نیز ثابت شده عالم لاهوت است. یعنی ذات واجب الوجود مستجمع جمیع صفات کمالی است که در آن مرتبه از وجود آنچه است یکی وجود اطلاقی است و بس.عظیم ترین عوالم عالم پروردگار می باشد.</a:t>
            </a:r>
          </a:p>
          <a:p>
            <a:endParaRPr lang="fa-IR" sz="2400" dirty="0"/>
          </a:p>
        </p:txBody>
      </p:sp>
    </p:spTree>
    <p:extLst>
      <p:ext uri="{BB962C8B-B14F-4D97-AF65-F5344CB8AC3E}">
        <p14:creationId xmlns:p14="http://schemas.microsoft.com/office/powerpoint/2010/main" val="33824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4396" y="242276"/>
            <a:ext cx="11184987" cy="4351338"/>
          </a:xfrm>
        </p:spPr>
        <p:txBody>
          <a:bodyPr>
            <a:noAutofit/>
          </a:bodyPr>
          <a:lstStyle/>
          <a:p>
            <a:r>
              <a:rPr lang="fa-IR" sz="2400" b="1" dirty="0" smtClean="0"/>
              <a:t> 4- گرانبهاترین نعمتی که خداوند به بندگان عنایت می کند چیست؟</a:t>
            </a:r>
            <a:endParaRPr lang="fa-IR" sz="2400" dirty="0" smtClean="0"/>
          </a:p>
          <a:p>
            <a:r>
              <a:rPr lang="fa-IR" sz="2400" b="1" dirty="0" smtClean="0"/>
              <a:t>ا</a:t>
            </a:r>
            <a:r>
              <a:rPr lang="fa-IR" sz="2400" dirty="0" smtClean="0"/>
              <a:t>لف) شهادت       </a:t>
            </a:r>
            <a:r>
              <a:rPr lang="fa-IR" sz="2400" u="sng" dirty="0" smtClean="0"/>
              <a:t>ب) </a:t>
            </a:r>
            <a:r>
              <a:rPr lang="fa-IR" sz="2400" b="1" u="sng" dirty="0" smtClean="0"/>
              <a:t>یقین</a:t>
            </a:r>
            <a:r>
              <a:rPr lang="fa-IR" sz="2400" dirty="0"/>
              <a:t> </a:t>
            </a:r>
            <a:r>
              <a:rPr lang="fa-IR" sz="2400" dirty="0" smtClean="0"/>
              <a:t>        ج) فرزند صالح     د) ترک حرام</a:t>
            </a:r>
          </a:p>
          <a:p>
            <a:r>
              <a:rPr lang="fa-IR" sz="2400" b="1" dirty="0" smtClean="0"/>
              <a:t>5- رسیدن به مرحله یقین ثمره چه چیزی است؟</a:t>
            </a:r>
            <a:endParaRPr lang="fa-IR" sz="2400" dirty="0" smtClean="0"/>
          </a:p>
          <a:p>
            <a:r>
              <a:rPr lang="fa-IR" sz="2400" b="1" u="sng" dirty="0" smtClean="0"/>
              <a:t>الف) عبادت</a:t>
            </a:r>
            <a:r>
              <a:rPr lang="fa-IR" sz="2400" dirty="0"/>
              <a:t> </a:t>
            </a:r>
            <a:r>
              <a:rPr lang="fa-IR" sz="2400" dirty="0" smtClean="0"/>
              <a:t>     ب)ایمان</a:t>
            </a:r>
            <a:r>
              <a:rPr lang="fa-IR" sz="2400" dirty="0"/>
              <a:t> </a:t>
            </a:r>
            <a:r>
              <a:rPr lang="fa-IR" sz="2400" dirty="0" smtClean="0"/>
              <a:t>   ج)تقوی</a:t>
            </a:r>
            <a:r>
              <a:rPr lang="fa-IR" sz="2400" dirty="0"/>
              <a:t> </a:t>
            </a:r>
            <a:r>
              <a:rPr lang="fa-IR" sz="2400" dirty="0" smtClean="0"/>
              <a:t>    د)نماز</a:t>
            </a:r>
          </a:p>
          <a:p>
            <a:r>
              <a:rPr lang="fa-IR" sz="2400" b="1" dirty="0" smtClean="0"/>
              <a:t>6- عظیم ترین عوالم، عالم................است. </a:t>
            </a:r>
            <a:r>
              <a:rPr lang="fa-IR" sz="2400" dirty="0" smtClean="0"/>
              <a:t>لاهوت</a:t>
            </a:r>
          </a:p>
          <a:p>
            <a:r>
              <a:rPr lang="fa-IR" sz="2400" b="1" dirty="0" smtClean="0"/>
              <a:t>7- از مهمترین آثار یقین به عالم لاهوت چیست؟</a:t>
            </a:r>
            <a:r>
              <a:rPr lang="fa-IR" sz="2400" dirty="0" smtClean="0"/>
              <a:t>بزرگ شدن خداوند و کوچک شدن دیگران در دل</a:t>
            </a:r>
          </a:p>
          <a:p>
            <a:r>
              <a:rPr lang="fa-IR" sz="2400" b="1" dirty="0" smtClean="0"/>
              <a:t>8- ویژگی قیامت از دیدگاه قرآن را بیان نمایید.</a:t>
            </a:r>
            <a:endParaRPr lang="fa-IR" sz="2400" dirty="0" smtClean="0"/>
          </a:p>
          <a:p>
            <a:r>
              <a:rPr lang="fa-IR" sz="2400" dirty="0" smtClean="0"/>
              <a:t>قرآن ویژگی قیامت را کنار رفتن پرده ها از جلوی چشم می داند البته این پرده از نوع مادی نیست بلکه همان حجاب محدود حواس ماست که تنها امور نسبی و محدود را درک می کند.  </a:t>
            </a:r>
          </a:p>
          <a:p>
            <a:r>
              <a:rPr lang="fa-IR" sz="2400" b="1" dirty="0" smtClean="0"/>
              <a:t>9- عالم بالاتر از عالم ملک و طبیعت و پایین تر از عالم فرشتگان کدام است ؟</a:t>
            </a:r>
            <a:endParaRPr lang="fa-IR" sz="2400" dirty="0" smtClean="0"/>
          </a:p>
          <a:p>
            <a:r>
              <a:rPr lang="fa-IR" sz="2400" dirty="0" smtClean="0"/>
              <a:t>الف) عالم لاهوت                                 ب) عالم برزخ</a:t>
            </a:r>
          </a:p>
          <a:p>
            <a:r>
              <a:rPr lang="fa-IR" sz="2400" b="1" u="sng" dirty="0" smtClean="0"/>
              <a:t>ج)عالم ملکوت</a:t>
            </a:r>
            <a:r>
              <a:rPr lang="fa-IR" sz="2400" dirty="0"/>
              <a:t> </a:t>
            </a:r>
            <a:r>
              <a:rPr lang="fa-IR" sz="2400" dirty="0" smtClean="0"/>
              <a:t>                                   د) عالم قیامت  </a:t>
            </a:r>
          </a:p>
          <a:p>
            <a:endParaRPr lang="fa-IR" sz="2400" dirty="0" smtClean="0"/>
          </a:p>
          <a:p>
            <a:r>
              <a:rPr lang="fa-IR" sz="2400" b="1" dirty="0" smtClean="0"/>
              <a:t> </a:t>
            </a:r>
            <a:endParaRPr lang="fa-IR" sz="2400" dirty="0" smtClean="0"/>
          </a:p>
          <a:p>
            <a:pPr marL="0" indent="0">
              <a:buNone/>
            </a:pPr>
            <a:endParaRPr lang="fa-IR" sz="2400" dirty="0" smtClean="0"/>
          </a:p>
        </p:txBody>
      </p:sp>
    </p:spTree>
    <p:extLst>
      <p:ext uri="{BB962C8B-B14F-4D97-AF65-F5344CB8AC3E}">
        <p14:creationId xmlns:p14="http://schemas.microsoft.com/office/powerpoint/2010/main" val="3355888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1999" y="474150"/>
            <a:ext cx="10515600" cy="4351338"/>
          </a:xfrm>
        </p:spPr>
        <p:txBody>
          <a:bodyPr>
            <a:noAutofit/>
          </a:bodyPr>
          <a:lstStyle/>
          <a:p>
            <a:r>
              <a:rPr lang="fa-IR" sz="2400" b="1" dirty="0" smtClean="0"/>
              <a:t>امام علي (ع) مي فرمايد :</a:t>
            </a:r>
            <a:r>
              <a:rPr lang="fa-IR" sz="2400" dirty="0" smtClean="0"/>
              <a:t> « كسي كه به تلاوت قرآن انس گيرد ، جدايي دوستان او را به  وحشت نمي اندازد»    </a:t>
            </a:r>
          </a:p>
          <a:p>
            <a:r>
              <a:rPr lang="fa-IR" sz="2400" b="1" dirty="0"/>
              <a:t>امام صادق (ع) مي فرمايد :</a:t>
            </a:r>
            <a:r>
              <a:rPr lang="fa-IR" sz="2400" dirty="0"/>
              <a:t> « بر شما باد تلاوت قرآن ؛ زيرا درجات بهشت  براساس تعداد آيات  قرآن  است . روز قيامت كه فرا رسد به قاري قرآن گفته مي شود بخوان  و بالا برو ، پس چون آيه اي بخواند  درجه اي بالا مي رود.»</a:t>
            </a:r>
          </a:p>
          <a:p>
            <a:r>
              <a:rPr lang="fa-IR" sz="2400" dirty="0"/>
              <a:t>شايسته است تلاوت قرآن با طهارت ، ترتيل (شمرده شمرده  خواندن ) و صوت نيكو وحزين باشد . همچنين مستحب است قاري قرآن در آغاز تلاوت ( حتي قرائت يك آيه ) «‌اعوذبا لله من الشيطان  الرجيم » را بگويد.</a:t>
            </a:r>
          </a:p>
          <a:p>
            <a:r>
              <a:rPr lang="fa-IR" sz="2400" dirty="0"/>
              <a:t>و بايد هنگام تلاوت ، ادب حضور در پيشگاه كتاب خدا را رعايت نمود</a:t>
            </a:r>
            <a:r>
              <a:rPr lang="fa-IR" sz="2400" dirty="0" smtClean="0"/>
              <a:t>. </a:t>
            </a:r>
          </a:p>
          <a:p>
            <a:r>
              <a:rPr lang="fa-IR" sz="2400" b="1" dirty="0">
                <a:solidFill>
                  <a:srgbClr val="FF0000"/>
                </a:solidFill>
              </a:rPr>
              <a:t>3- درك معاني ومفاهيم قرآن :</a:t>
            </a:r>
            <a:endParaRPr lang="fa-IR" sz="2400" dirty="0">
              <a:solidFill>
                <a:srgbClr val="FF0000"/>
              </a:solidFill>
            </a:endParaRPr>
          </a:p>
          <a:p>
            <a:r>
              <a:rPr lang="fa-IR" sz="2400" dirty="0"/>
              <a:t>آنان كه قادر نيستند صرفاً با تلاوت آيات معاني قرآن را نيز دريابند مي بايد با ترجمه  آيات با مفاهيم اوليه مورد نظر قرآن آشنا شوند . دراين مرحله انسان مؤمن  با بسياري از مفاهيم ، پيام ها ، دستورالعمل ها ، نكات اخلاقي وعبادي  وداستان  هاي پيامبران و ويژگيهاي  زندگي دنيوي ، برزخ ، جهان آخرت و بهشت آشنا </a:t>
            </a:r>
            <a:r>
              <a:rPr lang="fa-IR" sz="2400" dirty="0" smtClean="0"/>
              <a:t>مي شود.</a:t>
            </a:r>
            <a:endParaRPr lang="fa-IR" sz="2400" dirty="0"/>
          </a:p>
          <a:p>
            <a:endParaRPr lang="fa-IR" sz="2400" dirty="0" smtClean="0"/>
          </a:p>
          <a:p>
            <a:endParaRPr lang="fa-IR" sz="2400" dirty="0"/>
          </a:p>
        </p:txBody>
      </p:sp>
    </p:spTree>
    <p:extLst>
      <p:ext uri="{BB962C8B-B14F-4D97-AF65-F5344CB8AC3E}">
        <p14:creationId xmlns:p14="http://schemas.microsoft.com/office/powerpoint/2010/main" val="23962973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5314" y="179705"/>
            <a:ext cx="10515600" cy="4351338"/>
          </a:xfrm>
        </p:spPr>
        <p:txBody>
          <a:bodyPr>
            <a:noAutofit/>
          </a:bodyPr>
          <a:lstStyle/>
          <a:p>
            <a:r>
              <a:rPr lang="fa-IR" sz="2400" b="1" dirty="0" smtClean="0"/>
              <a:t>10- </a:t>
            </a:r>
            <a:r>
              <a:rPr lang="fa-IR" sz="2400" b="1" dirty="0"/>
              <a:t>عالمی که از قوه، حرکت، زمان و مکان مجرد است عالم ...........است</a:t>
            </a:r>
            <a:r>
              <a:rPr lang="fa-IR" sz="2400" b="1" dirty="0" smtClean="0"/>
              <a:t>. </a:t>
            </a:r>
            <a:r>
              <a:rPr lang="fa-IR" sz="2400" dirty="0" smtClean="0"/>
              <a:t>عالم ملکوت</a:t>
            </a:r>
            <a:endParaRPr lang="fa-IR" sz="2400" dirty="0"/>
          </a:p>
          <a:p>
            <a:r>
              <a:rPr lang="fa-IR" sz="2400" b="1" dirty="0" smtClean="0"/>
              <a:t>11- </a:t>
            </a:r>
            <a:r>
              <a:rPr lang="fa-IR" sz="2400" b="1" dirty="0"/>
              <a:t>عالم ملکوت را به اختصار شرح دهید.</a:t>
            </a:r>
            <a:endParaRPr lang="fa-IR" sz="2400" dirty="0"/>
          </a:p>
          <a:p>
            <a:r>
              <a:rPr lang="fa-IR" sz="2400" dirty="0"/>
              <a:t>این عالمم بالاتر از عالم ملک و طبیعت و پایین تر از عالم فرشتگان بوده فلاسفه می گویند: این عالم از قوه، حرکت ، زمان و مکان مجرد است اما از ابعاد مجرد نیست. بنابراین عالم ملکوت جسمانی است اما مادی نیست . </a:t>
            </a:r>
          </a:p>
          <a:p>
            <a:r>
              <a:rPr lang="fa-IR" sz="2400" b="1" dirty="0"/>
              <a:t>12- مهمترین هدف از اینکه حضرت ابراهیم (ع) در زمره اهل یقین قرار گیرد چیست؟</a:t>
            </a:r>
            <a:endParaRPr lang="fa-IR" sz="2400" dirty="0"/>
          </a:p>
          <a:p>
            <a:r>
              <a:rPr lang="fa-IR" sz="2400" dirty="0"/>
              <a:t>الف) رستگاری </a:t>
            </a:r>
            <a:r>
              <a:rPr lang="fa-IR" sz="2400" dirty="0" smtClean="0"/>
              <a:t>مردم          </a:t>
            </a:r>
            <a:r>
              <a:rPr lang="fa-IR" sz="2400" b="1" u="sng" dirty="0" smtClean="0"/>
              <a:t>ب)نمایاندن </a:t>
            </a:r>
            <a:r>
              <a:rPr lang="fa-IR" sz="2400" b="1" u="sng" dirty="0"/>
              <a:t>حکومت خداوند بر آسمانها و زمین</a:t>
            </a:r>
            <a:endParaRPr lang="fa-IR" sz="2400" dirty="0"/>
          </a:p>
          <a:p>
            <a:r>
              <a:rPr lang="fa-IR" sz="2400" dirty="0"/>
              <a:t>ج)هدایت کردن </a:t>
            </a:r>
            <a:r>
              <a:rPr lang="fa-IR" sz="2400" dirty="0" smtClean="0"/>
              <a:t>مردم            د</a:t>
            </a:r>
            <a:r>
              <a:rPr lang="fa-IR" sz="2400" dirty="0"/>
              <a:t>) همه </a:t>
            </a:r>
            <a:r>
              <a:rPr lang="fa-IR" sz="2400" dirty="0" smtClean="0"/>
              <a:t>موارد</a:t>
            </a:r>
            <a:endParaRPr lang="fa-IR" sz="2400" dirty="0"/>
          </a:p>
          <a:p>
            <a:r>
              <a:rPr lang="fa-IR" sz="2400" b="1" dirty="0"/>
              <a:t>13- برزخ به چه معنی میباشد؟</a:t>
            </a:r>
            <a:endParaRPr lang="fa-IR" sz="2400" dirty="0"/>
          </a:p>
          <a:p>
            <a:r>
              <a:rPr lang="fa-IR" sz="2400" dirty="0"/>
              <a:t>برزخ به معنی چیزی است که در میان دو شیء حایل شود و به هر امری اطلاق میشود که در میان دو چیز یا دو مرحله قرار گیرد. و در واقع منظور از برزخ جهانی است که میان دنیا و عالم آخرت قرار دارد</a:t>
            </a:r>
            <a:r>
              <a:rPr lang="fa-IR" sz="2400" dirty="0" smtClean="0"/>
              <a:t>.</a:t>
            </a:r>
            <a:endParaRPr lang="fa-IR" sz="2400" dirty="0"/>
          </a:p>
          <a:p>
            <a:r>
              <a:rPr lang="fa-IR" sz="2400" b="1" dirty="0"/>
              <a:t>14- وقتی روح از بدن جدا می شود پیش از آنکه بار دیگر به بدن اصلی بازگردد، در ........قرار دارد.</a:t>
            </a:r>
            <a:endParaRPr lang="fa-IR" sz="2400" dirty="0"/>
          </a:p>
          <a:p>
            <a:r>
              <a:rPr lang="fa-IR" sz="2400" dirty="0"/>
              <a:t>عالم </a:t>
            </a:r>
            <a:r>
              <a:rPr lang="fa-IR" sz="2400" dirty="0" smtClean="0"/>
              <a:t>برزخ</a:t>
            </a:r>
            <a:endParaRPr lang="fa-IR" sz="2400" dirty="0"/>
          </a:p>
        </p:txBody>
      </p:sp>
    </p:spTree>
    <p:extLst>
      <p:ext uri="{BB962C8B-B14F-4D97-AF65-F5344CB8AC3E}">
        <p14:creationId xmlns:p14="http://schemas.microsoft.com/office/powerpoint/2010/main" val="1518317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5744"/>
            <a:ext cx="11316872" cy="4351338"/>
          </a:xfrm>
        </p:spPr>
        <p:txBody>
          <a:bodyPr>
            <a:noAutofit/>
          </a:bodyPr>
          <a:lstStyle/>
          <a:p>
            <a:r>
              <a:rPr lang="fa-IR" sz="2400" b="1" dirty="0" smtClean="0"/>
              <a:t>15- استغاثه به نام پروردگار چیست؟</a:t>
            </a:r>
            <a:endParaRPr lang="fa-IR" sz="2400" dirty="0" smtClean="0"/>
          </a:p>
          <a:p>
            <a:r>
              <a:rPr lang="fa-IR" sz="2400" dirty="0" smtClean="0"/>
              <a:t>استغاثه به نام پروردگار به معنای دانستن و شناختن مالک و صاحب اختیار انسان است در قیامت کافران از پروردگار تقاضای بازگشت به دنیا و دادن فرصت جبران می کنند.</a:t>
            </a:r>
          </a:p>
          <a:p>
            <a:r>
              <a:rPr lang="fa-IR" sz="2400" b="1" dirty="0" smtClean="0"/>
              <a:t>16- علت جمع آمدن کلمه "ارجعو" در تفسیر کنزالدقائق وصیت پیامبر (ص) به علی (ع) را بیان کنید.صفحه 113</a:t>
            </a:r>
            <a:r>
              <a:rPr lang="fa-IR" sz="2400" dirty="0"/>
              <a:t> </a:t>
            </a:r>
            <a:r>
              <a:rPr lang="fa-IR" sz="2400" dirty="0" smtClean="0"/>
              <a:t>به جهت تعظیم مخاطب به پروردگار است</a:t>
            </a:r>
          </a:p>
          <a:p>
            <a:r>
              <a:rPr lang="fa-IR" sz="2400" b="1" dirty="0" smtClean="0"/>
              <a:t> 17- مراد از برزخ چیست؟</a:t>
            </a:r>
            <a:endParaRPr lang="fa-IR" sz="2400" dirty="0" smtClean="0"/>
          </a:p>
          <a:p>
            <a:r>
              <a:rPr lang="fa-IR" sz="2400" dirty="0" smtClean="0"/>
              <a:t>الف) عالم قیامت  ب) عالم لاهوت  </a:t>
            </a:r>
            <a:r>
              <a:rPr lang="fa-IR" sz="2400" b="1" u="sng" dirty="0" smtClean="0"/>
              <a:t>ج) عالم قبر یا عالم مثال</a:t>
            </a:r>
            <a:r>
              <a:rPr lang="fa-IR" sz="2400" dirty="0"/>
              <a:t> </a:t>
            </a:r>
            <a:r>
              <a:rPr lang="fa-IR" sz="2400" dirty="0" smtClean="0"/>
              <a:t>  د)هیچکدام</a:t>
            </a:r>
          </a:p>
          <a:p>
            <a:r>
              <a:rPr lang="fa-IR" sz="2400" b="1" dirty="0" smtClean="0"/>
              <a:t>18- مکانی که ارواح بهشتیان در آنند ............... و ارواح کافران در ..................قرار دارد.</a:t>
            </a:r>
            <a:endParaRPr lang="fa-IR" sz="2400" dirty="0" smtClean="0"/>
          </a:p>
          <a:p>
            <a:r>
              <a:rPr lang="fa-IR" sz="2400" dirty="0" smtClean="0"/>
              <a:t>وادی اسلام – وادی برهوت</a:t>
            </a:r>
          </a:p>
          <a:p>
            <a:r>
              <a:rPr lang="fa-IR" sz="2400" b="1" dirty="0" smtClean="0"/>
              <a:t>19- عالم قیامت را توضیح دهید.</a:t>
            </a:r>
            <a:r>
              <a:rPr lang="fa-IR" sz="2400" dirty="0" smtClean="0"/>
              <a:t>یکی از عوالم غیب بوده و ایمان به این عالم از اصول مسلمانی است و در قرآن پس از توحید مهمترین اصل است نزدیک به یک پنجم آیات قرآن از روز قیامت و میزان و حساب و بهشت و جهنم سخن گفته شده است</a:t>
            </a:r>
          </a:p>
          <a:p>
            <a:r>
              <a:rPr lang="fa-IR" sz="2400" b="1" dirty="0" smtClean="0"/>
              <a:t>20- یکی از عوالمی که از اصول مسلمانی بوده و 70 بار در قرآن از آن توصیف شده.</a:t>
            </a:r>
            <a:endParaRPr lang="fa-IR" sz="2400" dirty="0" smtClean="0"/>
          </a:p>
          <a:p>
            <a:r>
              <a:rPr lang="fa-IR" sz="2400" dirty="0" smtClean="0"/>
              <a:t>الف) قیامت   ب) معاد    ج) لاهوت     د) توحید</a:t>
            </a:r>
          </a:p>
          <a:p>
            <a:pPr marL="0" indent="0">
              <a:buNone/>
            </a:pPr>
            <a:endParaRPr lang="fa-IR" sz="2400" dirty="0" smtClean="0"/>
          </a:p>
        </p:txBody>
      </p:sp>
    </p:spTree>
    <p:extLst>
      <p:ext uri="{BB962C8B-B14F-4D97-AF65-F5344CB8AC3E}">
        <p14:creationId xmlns:p14="http://schemas.microsoft.com/office/powerpoint/2010/main" val="18154615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8126" y="148443"/>
            <a:ext cx="11128717" cy="4351338"/>
          </a:xfrm>
        </p:spPr>
        <p:txBody>
          <a:bodyPr>
            <a:noAutofit/>
          </a:bodyPr>
          <a:lstStyle/>
          <a:p>
            <a:r>
              <a:rPr lang="fa-IR" sz="2400" b="1" dirty="0" smtClean="0"/>
              <a:t>21- آثار زیانبار انکار جهان آخرت را نام ببرید و توضیح دهید.</a:t>
            </a:r>
            <a:endParaRPr lang="fa-IR" sz="2400" dirty="0" smtClean="0"/>
          </a:p>
          <a:p>
            <a:r>
              <a:rPr lang="fa-IR" sz="2400" dirty="0" smtClean="0"/>
              <a:t>1) زینت اعمال و کوری باطن: ایمان نداشتن به آخرت سبب تزئین اعمال بد انسان در نظر آدمی میشود آدمی در زندگی دنیا تمام همتش رسیدن به سعادت است و این میسور نمی شود مگر از طریق پیمودن راه حق . کسی که قیامت را باور نکند، به سعادت و رستگاری در آن جهان نیز ایمان نمی آورد در نتیجه تنها برای رسیدن به سعادت های توهمی در دنیا می کوشد.</a:t>
            </a:r>
          </a:p>
          <a:p>
            <a:r>
              <a:rPr lang="fa-IR" sz="2400" dirty="0" smtClean="0"/>
              <a:t>2)عدم فهم عمیق و بی علاقگی به شنیدن معارف قرآن: کسی که به عالم آخرت ایمان نداشتهع باشد قدرت فهم عمیق قرآن را نداردو حوصله شنیدن آیات را ندارد. انسان های منکر عالم آخرت به انواع پرده هایی که مانع از فهم عمیق آیات میشود دچارند.</a:t>
            </a:r>
          </a:p>
          <a:p>
            <a:r>
              <a:rPr lang="fa-IR" sz="2400" dirty="0" smtClean="0"/>
              <a:t>3) غوطه ور شدن در گناهان:سسته و شانه خالی کردن از وظایف دینی از جمله آثار ایمان نداشتن به آخرت می باشد که در قرآن به آن اشاره شده همچنین کم فروشی در روابط اقتصادی از دیگر آثار نداشتن ایمان به قیامت است.</a:t>
            </a:r>
          </a:p>
          <a:p>
            <a:r>
              <a:rPr lang="fa-IR" sz="2400" dirty="0" smtClean="0"/>
              <a:t> </a:t>
            </a:r>
            <a:r>
              <a:rPr lang="fa-IR" sz="2400" b="1" dirty="0" smtClean="0"/>
              <a:t>22- منظور از "زینا لهم اعمالهم" در آیه 27 سوره نمل چیست؟صفحه 117</a:t>
            </a:r>
            <a:endParaRPr lang="fa-IR" sz="2400" dirty="0" smtClean="0"/>
          </a:p>
          <a:p>
            <a:r>
              <a:rPr lang="fa-IR" sz="2400" dirty="0" smtClean="0"/>
              <a:t>منظور آراستن اعمال و کردارهای انسان در نظرش است</a:t>
            </a:r>
          </a:p>
          <a:p>
            <a:r>
              <a:rPr lang="fa-IR" sz="2400" b="1" dirty="0" smtClean="0"/>
              <a:t>23- از آثار ایمان نداشتن به قیامت در روابط اقتصادی ................... است</a:t>
            </a:r>
            <a:endParaRPr lang="fa-IR" sz="2400" dirty="0" smtClean="0"/>
          </a:p>
          <a:p>
            <a:r>
              <a:rPr lang="fa-IR" sz="2400" dirty="0" smtClean="0"/>
              <a:t>کم فروشی</a:t>
            </a:r>
          </a:p>
          <a:p>
            <a:endParaRPr lang="fa-IR" sz="2400" dirty="0" smtClean="0"/>
          </a:p>
          <a:p>
            <a:endParaRPr lang="fa-IR" sz="2400" dirty="0" smtClean="0"/>
          </a:p>
          <a:p>
            <a:endParaRPr lang="fa-IR" sz="2400" dirty="0" smtClean="0"/>
          </a:p>
          <a:p>
            <a:endParaRPr lang="fa-IR" sz="2400" dirty="0"/>
          </a:p>
        </p:txBody>
      </p:sp>
    </p:spTree>
    <p:extLst>
      <p:ext uri="{BB962C8B-B14F-4D97-AF65-F5344CB8AC3E}">
        <p14:creationId xmlns:p14="http://schemas.microsoft.com/office/powerpoint/2010/main" val="16449533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8880" y="448734"/>
            <a:ext cx="10058400" cy="4023360"/>
          </a:xfrm>
        </p:spPr>
        <p:txBody>
          <a:bodyPr>
            <a:noAutofit/>
          </a:bodyPr>
          <a:lstStyle/>
          <a:p>
            <a:r>
              <a:rPr lang="fa-IR" sz="2400" b="1" dirty="0"/>
              <a:t>24- ثمرات یادآوری خانه آخرت را بیان نمائید.</a:t>
            </a:r>
            <a:endParaRPr lang="fa-IR" sz="2400" dirty="0"/>
          </a:p>
          <a:p>
            <a:r>
              <a:rPr lang="fa-IR" sz="2400" dirty="0"/>
              <a:t>1) دستیابی به مقام اخلاص : خالص یعنی عاری از عیب و آلودگی و حقیقت اخلاص نیز بیزلری و دوری جستن از هر چیز غیر از خداست.</a:t>
            </a:r>
          </a:p>
          <a:p>
            <a:r>
              <a:rPr lang="fa-IR" sz="2400" dirty="0"/>
              <a:t>2) استقامت و انجام عمل صالح : ایمان به روز جزا در استقامت و انجام عمل صالح مؤثر است.</a:t>
            </a:r>
          </a:p>
          <a:p>
            <a:r>
              <a:rPr lang="fa-IR" sz="2400" b="1" dirty="0"/>
              <a:t>25- منظور از "الذین یظنون انهم ملاقوا الله" در آیه 2 سوره بقره چیست؟</a:t>
            </a:r>
            <a:endParaRPr lang="fa-IR" sz="2400" dirty="0"/>
          </a:p>
          <a:p>
            <a:r>
              <a:rPr lang="fa-IR" sz="2400" dirty="0"/>
              <a:t>منظور گروه خاصی است که به ملاقات خدا و ثواب او پس از مرگ یقین داشتند</a:t>
            </a:r>
            <a:r>
              <a:rPr lang="fa-IR" sz="2400" dirty="0" smtClean="0"/>
              <a:t>. </a:t>
            </a:r>
          </a:p>
          <a:p>
            <a:r>
              <a:rPr lang="fa-IR" sz="2400" b="1" dirty="0"/>
              <a:t>26-ویژگی قیامت چیست؟</a:t>
            </a:r>
            <a:endParaRPr lang="fa-IR" sz="2400" dirty="0"/>
          </a:p>
          <a:p>
            <a:r>
              <a:rPr lang="fa-IR" sz="2400" b="1" dirty="0"/>
              <a:t>ا</a:t>
            </a:r>
            <a:r>
              <a:rPr lang="fa-IR" sz="2400" dirty="0"/>
              <a:t>لف)ازبین رفتن شر و بدی                              ب)بازگشت مردگان</a:t>
            </a:r>
          </a:p>
          <a:p>
            <a:r>
              <a:rPr lang="fa-IR" sz="2400" b="1" u="sng" dirty="0"/>
              <a:t>ج)کنار رفتن پرده ها از جلوی چشم</a:t>
            </a:r>
            <a:r>
              <a:rPr lang="fa-IR" sz="2400" dirty="0"/>
              <a:t>                    د)موارد الف وب</a:t>
            </a:r>
          </a:p>
          <a:p>
            <a:r>
              <a:rPr lang="fa-IR" sz="2400" b="1" dirty="0"/>
              <a:t>27-کدام مورد در ظهور مراتب یقین تاثیر دارد؟</a:t>
            </a:r>
            <a:endParaRPr lang="fa-IR" sz="2400" dirty="0"/>
          </a:p>
          <a:p>
            <a:r>
              <a:rPr lang="fa-IR" sz="2400" dirty="0"/>
              <a:t>الف)انجام واجبات ب)ترک حرام و </a:t>
            </a:r>
            <a:r>
              <a:rPr lang="fa-IR" sz="2400" dirty="0" smtClean="0"/>
              <a:t>مکروهات </a:t>
            </a:r>
            <a:r>
              <a:rPr lang="fa-IR" sz="2400" dirty="0"/>
              <a:t>ج)انجام مستحبات     </a:t>
            </a:r>
            <a:r>
              <a:rPr lang="fa-IR" sz="2400" b="1" u="sng" dirty="0"/>
              <a:t>د)همه موارد</a:t>
            </a:r>
            <a:r>
              <a:rPr lang="fa-IR" sz="2400" dirty="0"/>
              <a:t>  </a:t>
            </a:r>
            <a:r>
              <a:rPr lang="fa-IR" sz="2400" dirty="0" smtClean="0"/>
              <a:t>  </a:t>
            </a:r>
            <a:endParaRPr lang="fa-IR" sz="2400" dirty="0"/>
          </a:p>
          <a:p>
            <a:endParaRPr lang="fa-IR" sz="2400" dirty="0"/>
          </a:p>
          <a:p>
            <a:r>
              <a:rPr lang="fa-IR" sz="2400" dirty="0"/>
              <a:t/>
            </a:r>
            <a:br>
              <a:rPr lang="fa-IR" sz="2400" dirty="0"/>
            </a:br>
            <a:endParaRPr lang="fa-IR" sz="2400" dirty="0"/>
          </a:p>
          <a:p>
            <a:endParaRPr lang="fa-IR" sz="2400" dirty="0"/>
          </a:p>
        </p:txBody>
      </p:sp>
    </p:spTree>
    <p:extLst>
      <p:ext uri="{BB962C8B-B14F-4D97-AF65-F5344CB8AC3E}">
        <p14:creationId xmlns:p14="http://schemas.microsoft.com/office/powerpoint/2010/main" val="8606642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6051" y="279400"/>
            <a:ext cx="10833295" cy="4351338"/>
          </a:xfrm>
        </p:spPr>
        <p:txBody>
          <a:bodyPr>
            <a:noAutofit/>
          </a:bodyPr>
          <a:lstStyle/>
          <a:p>
            <a:r>
              <a:rPr lang="fa-IR" sz="2400" dirty="0" smtClean="0"/>
              <a:t>                                                </a:t>
            </a:r>
          </a:p>
          <a:p>
            <a:r>
              <a:rPr lang="fa-IR" sz="2400" b="1" dirty="0" smtClean="0"/>
              <a:t>28-منظور از عالم ملکوت در قرآن..............است.</a:t>
            </a:r>
            <a:endParaRPr lang="fa-IR" sz="2400" dirty="0" smtClean="0"/>
          </a:p>
          <a:p>
            <a:r>
              <a:rPr lang="fa-IR" sz="2400" b="1" u="sng" dirty="0" smtClean="0"/>
              <a:t>الف)قدرت حکومت خداوند بر جهان               </a:t>
            </a:r>
            <a:r>
              <a:rPr lang="fa-IR" sz="2400" dirty="0" smtClean="0"/>
              <a:t>ب)جهان آخرت</a:t>
            </a:r>
          </a:p>
          <a:p>
            <a:r>
              <a:rPr lang="fa-IR" sz="2400" dirty="0" smtClean="0"/>
              <a:t>ج)عالم فرشتگان                                      د)قدرت وحکومت خداوند بر انسان وجن</a:t>
            </a:r>
          </a:p>
          <a:p>
            <a:r>
              <a:rPr lang="fa-IR" sz="2400" b="1" dirty="0" smtClean="0"/>
              <a:t>29-کدامیک از موارد زیر از مباحث مطرح در باب عالم برزخ است؟</a:t>
            </a:r>
            <a:endParaRPr lang="fa-IR" sz="2400" dirty="0" smtClean="0"/>
          </a:p>
          <a:p>
            <a:r>
              <a:rPr lang="fa-IR" sz="2400" dirty="0" smtClean="0"/>
              <a:t>الف)سؤال قبر وفشار قبر                            ب)همگانی بودن برزخ</a:t>
            </a:r>
          </a:p>
          <a:p>
            <a:r>
              <a:rPr lang="fa-IR" sz="2400" dirty="0" smtClean="0"/>
              <a:t>ج)رابطه ارواح برزخی با این جهان                  </a:t>
            </a:r>
            <a:r>
              <a:rPr lang="fa-IR" sz="2400" b="1" u="sng" dirty="0" smtClean="0"/>
              <a:t>د)همه موارد</a:t>
            </a:r>
            <a:endParaRPr lang="fa-IR" sz="2400" dirty="0" smtClean="0"/>
          </a:p>
          <a:p>
            <a:r>
              <a:rPr lang="fa-IR" sz="2400" b="1" dirty="0" smtClean="0"/>
              <a:t> 30-............. و............... تنها در جهان آخرت محقق میشود.</a:t>
            </a:r>
            <a:endParaRPr lang="fa-IR" sz="2400" dirty="0" smtClean="0"/>
          </a:p>
          <a:p>
            <a:r>
              <a:rPr lang="fa-IR" sz="2400" dirty="0" smtClean="0"/>
              <a:t>الف)سعادت و جاودانگی                                   ب)رستگاری وشفاعت</a:t>
            </a:r>
          </a:p>
          <a:p>
            <a:r>
              <a:rPr lang="fa-IR" sz="2400" u="sng" dirty="0" smtClean="0"/>
              <a:t>ج)سعادت ورستگاری</a:t>
            </a:r>
            <a:r>
              <a:rPr lang="fa-IR" sz="2400" dirty="0"/>
              <a:t> </a:t>
            </a:r>
            <a:r>
              <a:rPr lang="fa-IR" sz="2400" dirty="0" smtClean="0"/>
              <a:t>                                     د)حقیقت وجاودانگی</a:t>
            </a:r>
          </a:p>
          <a:p>
            <a:endParaRPr lang="fa-IR" sz="2400" dirty="0" smtClean="0"/>
          </a:p>
          <a:p>
            <a:endParaRPr lang="fa-IR" sz="2400" dirty="0" smtClean="0"/>
          </a:p>
          <a:p>
            <a:endParaRPr lang="fa-IR" sz="2400" dirty="0" smtClean="0"/>
          </a:p>
          <a:p>
            <a:endParaRPr lang="fa-IR" sz="2400" dirty="0"/>
          </a:p>
        </p:txBody>
      </p:sp>
    </p:spTree>
    <p:extLst>
      <p:ext uri="{BB962C8B-B14F-4D97-AF65-F5344CB8AC3E}">
        <p14:creationId xmlns:p14="http://schemas.microsoft.com/office/powerpoint/2010/main" val="24621947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8704" y="0"/>
            <a:ext cx="10515600" cy="1325563"/>
          </a:xfrm>
        </p:spPr>
        <p:txBody>
          <a:bodyPr>
            <a:normAutofit fontScale="90000"/>
          </a:bodyPr>
          <a:lstStyle/>
          <a:p>
            <a:pPr algn="ctr"/>
            <a:r>
              <a:rPr lang="fa-IR" b="1" dirty="0" smtClean="0">
                <a:solidFill>
                  <a:srgbClr val="0070C0"/>
                </a:solidFill>
              </a:rPr>
              <a:t>تفسیر قرآن </a:t>
            </a:r>
            <a:r>
              <a:rPr lang="fa-IR" b="1" dirty="0">
                <a:solidFill>
                  <a:srgbClr val="0070C0"/>
                </a:solidFill>
              </a:rPr>
              <a:t/>
            </a:r>
            <a:br>
              <a:rPr lang="fa-IR" b="1" dirty="0">
                <a:solidFill>
                  <a:srgbClr val="0070C0"/>
                </a:solidFill>
              </a:rPr>
            </a:br>
            <a:endParaRPr lang="fa-IR" dirty="0">
              <a:solidFill>
                <a:srgbClr val="0070C0"/>
              </a:solidFill>
            </a:endParaRPr>
          </a:p>
        </p:txBody>
      </p:sp>
      <p:sp>
        <p:nvSpPr>
          <p:cNvPr id="3" name="Content Placeholder 2"/>
          <p:cNvSpPr>
            <a:spLocks noGrp="1"/>
          </p:cNvSpPr>
          <p:nvPr>
            <p:ph idx="1"/>
          </p:nvPr>
        </p:nvSpPr>
        <p:spPr>
          <a:xfrm>
            <a:off x="849141" y="751986"/>
            <a:ext cx="10796954" cy="4351338"/>
          </a:xfrm>
        </p:spPr>
        <p:txBody>
          <a:bodyPr>
            <a:noAutofit/>
          </a:bodyPr>
          <a:lstStyle/>
          <a:p>
            <a:r>
              <a:rPr lang="fa-IR" sz="2400" dirty="0" smtClean="0"/>
              <a:t>نزول </a:t>
            </a:r>
            <a:r>
              <a:rPr lang="fa-IR" sz="2400" dirty="0"/>
              <a:t>قرآن همزمان با مبعث پیامبر مانند آب حیات جهان پر از جهالت را بیدار کرد و دریچه ای از معنویت به روی آنها گشود.</a:t>
            </a:r>
          </a:p>
          <a:p>
            <a:r>
              <a:rPr lang="fa-IR" sz="2400" dirty="0"/>
              <a:t>با رشد و بلوغ فکری و همچنین نزول قرآن برکات فراوانی نصیب جامعه اسلامی شد.</a:t>
            </a:r>
          </a:p>
          <a:p>
            <a:r>
              <a:rPr lang="fa-IR" sz="2400" dirty="0"/>
              <a:t>بدون شک عشق ورزی به قرآن و بهره مندی از آن وابسته به فهم و درک آن است که این موضوع بجز در پرتو تفسیر روشمند میسر نیست.</a:t>
            </a:r>
          </a:p>
          <a:p>
            <a:r>
              <a:rPr lang="fa-IR" sz="2400" dirty="0"/>
              <a:t>واژه تفسیر به معنای روشن نمودن ٫ پرده برداشتن و بیان کردن مطرح شده است.</a:t>
            </a:r>
          </a:p>
          <a:p>
            <a:r>
              <a:rPr lang="fa-IR" sz="2400" dirty="0"/>
              <a:t>واژه تفسیر در قرآن تنها یک بار و در همین معنی واژگانی اش به کار رفته است.</a:t>
            </a:r>
          </a:p>
          <a:p>
            <a:r>
              <a:rPr lang="fa-IR" sz="2400" dirty="0"/>
              <a:t>دانش تفسیر از دیدگاه دانشمندان دینی ، دانشی است که به کمک آن مفاهیم و معارف قرآن آشکار و دستورها و پندهای آن استخراج میگردد.</a:t>
            </a:r>
          </a:p>
          <a:p>
            <a:r>
              <a:rPr lang="fa-IR" sz="2400" dirty="0"/>
              <a:t>بنابر این تفسیر نوعی تلاش فکری به منظور بیان معانی آیات قرآن و کشف مقاصد و مفاهیم آنهاست.</a:t>
            </a:r>
          </a:p>
          <a:p>
            <a:r>
              <a:rPr lang="fa-IR" sz="2400" dirty="0"/>
              <a:t>دانش تفسیر با نزول اولین آیات آغاز شده و از نسلی به نسل دیگر انتقال یافت .</a:t>
            </a:r>
          </a:p>
          <a:p>
            <a:r>
              <a:rPr lang="fa-IR" sz="2400" dirty="0"/>
              <a:t>نخستین تفسیر مدون را مجاهدبن جبر یکی از شاگردان ابن عباس نوشت.</a:t>
            </a:r>
          </a:p>
          <a:p>
            <a:endParaRPr lang="fa-IR" sz="2400" dirty="0"/>
          </a:p>
        </p:txBody>
      </p:sp>
    </p:spTree>
    <p:extLst>
      <p:ext uri="{BB962C8B-B14F-4D97-AF65-F5344CB8AC3E}">
        <p14:creationId xmlns:p14="http://schemas.microsoft.com/office/powerpoint/2010/main" val="4333905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8875" y="369814"/>
            <a:ext cx="10515600" cy="4351338"/>
          </a:xfrm>
        </p:spPr>
        <p:txBody>
          <a:bodyPr>
            <a:noAutofit/>
          </a:bodyPr>
          <a:lstStyle/>
          <a:p>
            <a:r>
              <a:rPr lang="fa-IR" sz="2400" b="1" dirty="0">
                <a:solidFill>
                  <a:srgbClr val="0070C0"/>
                </a:solidFill>
              </a:rPr>
              <a:t>شیوه های نگارش </a:t>
            </a:r>
            <a:r>
              <a:rPr lang="fa-IR" sz="2400" b="1" dirty="0" smtClean="0">
                <a:solidFill>
                  <a:srgbClr val="0070C0"/>
                </a:solidFill>
              </a:rPr>
              <a:t>تفسیر </a:t>
            </a:r>
            <a:r>
              <a:rPr lang="fa-IR" sz="2400" b="1" dirty="0">
                <a:solidFill>
                  <a:srgbClr val="0070C0"/>
                </a:solidFill>
              </a:rPr>
              <a:t>قرآن :</a:t>
            </a:r>
            <a:endParaRPr lang="fa-IR" sz="2400" dirty="0">
              <a:solidFill>
                <a:srgbClr val="0070C0"/>
              </a:solidFill>
            </a:endParaRPr>
          </a:p>
          <a:p>
            <a:r>
              <a:rPr lang="fa-IR" sz="2400" dirty="0">
                <a:solidFill>
                  <a:srgbClr val="FF0000"/>
                </a:solidFill>
              </a:rPr>
              <a:t>1. ترتیبی . </a:t>
            </a:r>
            <a:r>
              <a:rPr lang="fa-IR" sz="2400" dirty="0"/>
              <a:t>در این روش مفسر مجموعه آیات را به ترتیب آیه مورد شرح قرار میدهد.</a:t>
            </a:r>
          </a:p>
          <a:p>
            <a:r>
              <a:rPr lang="fa-IR" sz="2400" dirty="0" smtClean="0">
                <a:solidFill>
                  <a:srgbClr val="FF66CC"/>
                </a:solidFill>
              </a:rPr>
              <a:t>مهمترین </a:t>
            </a:r>
            <a:r>
              <a:rPr lang="fa-IR" sz="2400" dirty="0">
                <a:solidFill>
                  <a:srgbClr val="FF66CC"/>
                </a:solidFill>
              </a:rPr>
              <a:t>تفاسیر ترتیبی :</a:t>
            </a:r>
          </a:p>
          <a:p>
            <a:r>
              <a:rPr lang="fa-IR" sz="2400" dirty="0"/>
              <a:t>مجمع البیان – ابوعلی فضل بن طبرسی</a:t>
            </a:r>
          </a:p>
          <a:p>
            <a:r>
              <a:rPr lang="fa-IR" sz="2400" dirty="0"/>
              <a:t>المیزان – علامه سید محمد حسین طباطبایی</a:t>
            </a:r>
          </a:p>
          <a:p>
            <a:r>
              <a:rPr lang="fa-IR" sz="2400" dirty="0"/>
              <a:t>تفسیر نمونه – </a:t>
            </a:r>
            <a:r>
              <a:rPr lang="fa-IR" sz="2400" dirty="0" smtClean="0"/>
              <a:t>آیت </a:t>
            </a:r>
            <a:r>
              <a:rPr lang="fa-IR" sz="2400" dirty="0"/>
              <a:t>ا... ناصر مکارم شیرازی</a:t>
            </a:r>
          </a:p>
          <a:p>
            <a:r>
              <a:rPr lang="fa-IR" sz="2400" dirty="0" smtClean="0">
                <a:solidFill>
                  <a:srgbClr val="FF0000"/>
                </a:solidFill>
              </a:rPr>
              <a:t>2. تفسیر موضوعی : </a:t>
            </a:r>
            <a:r>
              <a:rPr lang="fa-IR" sz="2400" dirty="0" smtClean="0"/>
              <a:t>در </a:t>
            </a:r>
            <a:r>
              <a:rPr lang="fa-IR" sz="2400" dirty="0"/>
              <a:t>این روش مفسر ابتدا به جمع آوری مربوط به یک موضوع معین از بین تمامی آیات پرداخته و پس از دسته بندی به شرح و استخراج مقاصد میپردازد.</a:t>
            </a:r>
          </a:p>
          <a:p>
            <a:r>
              <a:rPr lang="fa-IR" sz="2400" dirty="0">
                <a:solidFill>
                  <a:srgbClr val="FF66CC"/>
                </a:solidFill>
              </a:rPr>
              <a:t>مهمترین </a:t>
            </a:r>
            <a:r>
              <a:rPr lang="fa-IR" sz="2400" dirty="0" smtClean="0">
                <a:solidFill>
                  <a:srgbClr val="FF66CC"/>
                </a:solidFill>
              </a:rPr>
              <a:t>تفاسیر موضوعی </a:t>
            </a:r>
            <a:r>
              <a:rPr lang="fa-IR" sz="2400" dirty="0">
                <a:solidFill>
                  <a:srgbClr val="FF66CC"/>
                </a:solidFill>
              </a:rPr>
              <a:t>:</a:t>
            </a:r>
          </a:p>
          <a:p>
            <a:r>
              <a:rPr lang="fa-IR" sz="2400" dirty="0"/>
              <a:t>تفسیر موضوعی قرآن کریم – آیت ا... عبدا... جوادی آملی</a:t>
            </a:r>
          </a:p>
          <a:p>
            <a:r>
              <a:rPr lang="fa-IR" sz="2400" dirty="0"/>
              <a:t>منشور جاوید – استاد جعفر سبحانی</a:t>
            </a:r>
          </a:p>
          <a:p>
            <a:r>
              <a:rPr lang="fa-IR" sz="2400" dirty="0"/>
              <a:t>پیام قرآن – آیت ا... ناصر مکارم شیرازی</a:t>
            </a:r>
          </a:p>
          <a:p>
            <a:endParaRPr lang="fa-IR" sz="2400" dirty="0"/>
          </a:p>
        </p:txBody>
      </p:sp>
    </p:spTree>
    <p:extLst>
      <p:ext uri="{BB962C8B-B14F-4D97-AF65-F5344CB8AC3E}">
        <p14:creationId xmlns:p14="http://schemas.microsoft.com/office/powerpoint/2010/main" val="36421336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7791" y="165637"/>
            <a:ext cx="11086514" cy="4351338"/>
          </a:xfrm>
        </p:spPr>
        <p:txBody>
          <a:bodyPr>
            <a:noAutofit/>
          </a:bodyPr>
          <a:lstStyle/>
          <a:p>
            <a:r>
              <a:rPr lang="fa-IR" sz="2400" b="1" dirty="0">
                <a:solidFill>
                  <a:srgbClr val="0070C0"/>
                </a:solidFill>
              </a:rPr>
              <a:t>اصلی ترین روشهای تفسیر :</a:t>
            </a:r>
            <a:endParaRPr lang="fa-IR" sz="2400" dirty="0">
              <a:solidFill>
                <a:srgbClr val="0070C0"/>
              </a:solidFill>
            </a:endParaRPr>
          </a:p>
          <a:p>
            <a:r>
              <a:rPr lang="fa-IR" sz="2400" dirty="0">
                <a:solidFill>
                  <a:srgbClr val="00B050"/>
                </a:solidFill>
              </a:rPr>
              <a:t>1</a:t>
            </a:r>
            <a:r>
              <a:rPr lang="fa-IR" sz="2400" dirty="0">
                <a:solidFill>
                  <a:srgbClr val="FF0000"/>
                </a:solidFill>
              </a:rPr>
              <a:t> . روش تفسیر نقلی : </a:t>
            </a:r>
            <a:r>
              <a:rPr lang="fa-IR" sz="2400" dirty="0"/>
              <a:t>در این روش مفسر در تفسیر هر آیه فقط به نقل آیات دیگر ، روایات ، اقوال و آرای صحابه پیامبر و تابعین میپردازد و از اجتهاد و اظهار نظر مگر به صورت محدود اجتناب میکند.</a:t>
            </a:r>
          </a:p>
          <a:p>
            <a:r>
              <a:rPr lang="fa-IR" sz="2400" dirty="0">
                <a:solidFill>
                  <a:srgbClr val="FF0000"/>
                </a:solidFill>
              </a:rPr>
              <a:t>2 . روش تفسیر اجتهادی : </a:t>
            </a:r>
            <a:r>
              <a:rPr lang="fa-IR" sz="2400" dirty="0"/>
              <a:t>در این روش مفسر بر پایه اندیشه ورزی و استدلال روشمند به کار میپردازد. برخی از مفسران </a:t>
            </a:r>
            <a:r>
              <a:rPr lang="fa-IR" sz="2400" dirty="0" smtClean="0"/>
              <a:t>صاحب نام </a:t>
            </a:r>
            <a:r>
              <a:rPr lang="fa-IR" sz="2400" dirty="0"/>
              <a:t>مانند ،</a:t>
            </a:r>
          </a:p>
          <a:p>
            <a:r>
              <a:rPr lang="fa-IR" sz="2400" dirty="0"/>
              <a:t>ابوعلی فضل بن حسن طبرسی –در تفسیر مجمع البیان</a:t>
            </a:r>
          </a:p>
          <a:p>
            <a:r>
              <a:rPr lang="fa-IR" sz="2400" dirty="0"/>
              <a:t>ابوعبدا... بن احمد قرطبی  - در تفسیر جامع الاحکام القرآن</a:t>
            </a:r>
          </a:p>
          <a:p>
            <a:r>
              <a:rPr lang="fa-IR" sz="2400" dirty="0"/>
              <a:t>که با به کار گیری دو شیوه فوق آثار ارزشمند و ماندگاری از خود بر جای نهاده اند.</a:t>
            </a:r>
          </a:p>
          <a:p>
            <a:r>
              <a:rPr lang="fa-IR" sz="2400" b="1" dirty="0">
                <a:solidFill>
                  <a:srgbClr val="0070C0"/>
                </a:solidFill>
              </a:rPr>
              <a:t>دلایل نیازمندی قرآن به تفسیر:</a:t>
            </a:r>
            <a:endParaRPr lang="fa-IR" sz="2400" dirty="0">
              <a:solidFill>
                <a:srgbClr val="0070C0"/>
              </a:solidFill>
            </a:endParaRPr>
          </a:p>
          <a:p>
            <a:r>
              <a:rPr lang="fa-IR" sz="2400" dirty="0"/>
              <a:t>قرآن خود را کتاب روشنگر ، نور ،قرآن گویا و به زبان عربی معرفی </a:t>
            </a:r>
            <a:r>
              <a:rPr lang="fa-IR" sz="2400" dirty="0" smtClean="0"/>
              <a:t>میکند.و </a:t>
            </a:r>
            <a:r>
              <a:rPr lang="fa-IR" sz="2400" dirty="0"/>
              <a:t>با این اوصاف قرآن کتاب روشنی بخش </a:t>
            </a:r>
            <a:r>
              <a:rPr lang="fa-IR" sz="2400" dirty="0" smtClean="0"/>
              <a:t>است و </a:t>
            </a:r>
            <a:r>
              <a:rPr lang="fa-IR" sz="2400" dirty="0"/>
              <a:t>شناخت و تحلیل صحیح مفاهیم و محتوای بلند قرآن بدون برخورداری از ابزارهای لازم شناخت برای همه افراد ممکن نیست. تفسیر یکی از اصلی ترین ابزارهای شناخت قرآن است.</a:t>
            </a:r>
          </a:p>
          <a:p>
            <a:r>
              <a:rPr lang="fa-IR" sz="2400" dirty="0"/>
              <a:t>تا جایی که خداوند به صراحت مسئولیت تبیین وحی را به عهده پیامبر قرار داده است.</a:t>
            </a:r>
          </a:p>
          <a:p>
            <a:endParaRPr lang="fa-IR" sz="2400" dirty="0"/>
          </a:p>
          <a:p>
            <a:endParaRPr lang="fa-IR" sz="2400" dirty="0"/>
          </a:p>
          <a:p>
            <a:endParaRPr lang="fa-IR" sz="2400" dirty="0"/>
          </a:p>
        </p:txBody>
      </p:sp>
    </p:spTree>
    <p:extLst>
      <p:ext uri="{BB962C8B-B14F-4D97-AF65-F5344CB8AC3E}">
        <p14:creationId xmlns:p14="http://schemas.microsoft.com/office/powerpoint/2010/main" val="25837388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3922" y="279400"/>
            <a:ext cx="10805160" cy="4351338"/>
          </a:xfrm>
        </p:spPr>
        <p:txBody>
          <a:bodyPr>
            <a:noAutofit/>
          </a:bodyPr>
          <a:lstStyle/>
          <a:p>
            <a:r>
              <a:rPr lang="fa-IR" sz="2400" b="1" dirty="0">
                <a:solidFill>
                  <a:srgbClr val="0070C0"/>
                </a:solidFill>
              </a:rPr>
              <a:t>برخی از مهمترین ویژگیهای قرآن که نیازمندی به تفسیر را آشکار تر میکند عبارتند از:</a:t>
            </a:r>
            <a:endParaRPr lang="fa-IR" sz="2400" dirty="0">
              <a:solidFill>
                <a:srgbClr val="0070C0"/>
              </a:solidFill>
            </a:endParaRPr>
          </a:p>
          <a:p>
            <a:r>
              <a:rPr lang="fa-IR" sz="2400" dirty="0">
                <a:solidFill>
                  <a:srgbClr val="00B050"/>
                </a:solidFill>
              </a:rPr>
              <a:t>1 . بیان اصول و کلیات :</a:t>
            </a:r>
          </a:p>
          <a:p>
            <a:r>
              <a:rPr lang="fa-IR" sz="2400" dirty="0"/>
              <a:t>قران بسیاری از معارف خود را به صورت قواعد کلی عرضه کرده </a:t>
            </a:r>
            <a:r>
              <a:rPr lang="fa-IR" sz="2400" dirty="0" smtClean="0"/>
              <a:t>،این </a:t>
            </a:r>
            <a:r>
              <a:rPr lang="fa-IR" sz="2400" dirty="0"/>
              <a:t>موضوع از یک سو قرآن را فراتر از مکان وزمان خاص قرار داده </a:t>
            </a:r>
            <a:r>
              <a:rPr lang="fa-IR" sz="2400" dirty="0" smtClean="0"/>
              <a:t>واز </a:t>
            </a:r>
            <a:r>
              <a:rPr lang="fa-IR" sz="2400" dirty="0"/>
              <a:t>سوی دیگر راهیابی به فروعات را به تفسیر روشمند وانهاده است.</a:t>
            </a:r>
          </a:p>
          <a:p>
            <a:r>
              <a:rPr lang="fa-IR" sz="2400" dirty="0"/>
              <a:t>بطور مثال دستور به اقامه نماز صادر شد ولی کیفیت اقامه به عهده خود پیامبر قرار داده شد.</a:t>
            </a:r>
          </a:p>
          <a:p>
            <a:r>
              <a:rPr lang="fa-IR" sz="2400" dirty="0">
                <a:solidFill>
                  <a:srgbClr val="00B050"/>
                </a:solidFill>
              </a:rPr>
              <a:t>2 . به کار گیری سبک خاص در بیان مطالب :</a:t>
            </a:r>
          </a:p>
          <a:p>
            <a:r>
              <a:rPr lang="fa-IR" sz="2400" dirty="0"/>
              <a:t>قران در بیان مطالب سبک ویژه ای </a:t>
            </a:r>
            <a:r>
              <a:rPr lang="fa-IR" sz="2400" dirty="0" smtClean="0"/>
              <a:t>دارد. بدین </a:t>
            </a:r>
            <a:r>
              <a:rPr lang="fa-IR" sz="2400" dirty="0"/>
              <a:t>صورت که مجموعه مطالب مربوط به یک موضوع را در یک آیه یا سوره متمرکز نیاورده بنابر این مطالب مربوط به یک موضوع را بین لابه لای آیات باید جستجو کرد.</a:t>
            </a:r>
          </a:p>
          <a:p>
            <a:r>
              <a:rPr lang="fa-IR" sz="2400" dirty="0">
                <a:solidFill>
                  <a:srgbClr val="00B050"/>
                </a:solidFill>
              </a:rPr>
              <a:t>3 . معرفی </a:t>
            </a:r>
            <a:r>
              <a:rPr lang="fa-IR" sz="2400" dirty="0" smtClean="0">
                <a:solidFill>
                  <a:srgbClr val="00B050"/>
                </a:solidFill>
              </a:rPr>
              <a:t>جهان های </a:t>
            </a:r>
            <a:r>
              <a:rPr lang="fa-IR" sz="2400" dirty="0">
                <a:solidFill>
                  <a:srgbClr val="00B050"/>
                </a:solidFill>
              </a:rPr>
              <a:t>فرا طبیعی:</a:t>
            </a:r>
          </a:p>
          <a:p>
            <a:r>
              <a:rPr lang="fa-IR" sz="2400" dirty="0"/>
              <a:t>قرآن ذهن کنجکاو بشر را به موجودات جهان فرا طبیعی و ارتباط میان انها هدایت میکند و</a:t>
            </a:r>
          </a:p>
          <a:p>
            <a:r>
              <a:rPr lang="fa-IR" sz="2400" dirty="0"/>
              <a:t>تصویری که از جهان و هستی در جلوی دیدگان انسان قرار میدهد بسیار فرا تر از حواس محدود بشر است، بی شک آگاهی از اینگونه آیات در گرو تشریح روشمند میباشد</a:t>
            </a:r>
            <a:r>
              <a:rPr lang="fa-IR" sz="2400" dirty="0" smtClean="0"/>
              <a:t>.</a:t>
            </a:r>
            <a:endParaRPr lang="fa-IR" sz="2400" dirty="0"/>
          </a:p>
        </p:txBody>
      </p:sp>
    </p:spTree>
    <p:extLst>
      <p:ext uri="{BB962C8B-B14F-4D97-AF65-F5344CB8AC3E}">
        <p14:creationId xmlns:p14="http://schemas.microsoft.com/office/powerpoint/2010/main" val="89759460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946" y="303970"/>
            <a:ext cx="10515600" cy="4351338"/>
          </a:xfrm>
        </p:spPr>
        <p:txBody>
          <a:bodyPr>
            <a:noAutofit/>
          </a:bodyPr>
          <a:lstStyle/>
          <a:p>
            <a:r>
              <a:rPr lang="fa-IR" sz="2400" dirty="0" smtClean="0">
                <a:solidFill>
                  <a:srgbClr val="00B050"/>
                </a:solidFill>
              </a:rPr>
              <a:t>4 . ژرفای نامحدود :</a:t>
            </a:r>
          </a:p>
          <a:p>
            <a:r>
              <a:rPr lang="fa-IR" sz="2400" dirty="0" smtClean="0"/>
              <a:t>قرآن غیر از معارفی که در ظاهر آیات مشاهده میشود پیامهایی را در خود نهفته است که با اندیشه ورزی آشکار میگردد. </a:t>
            </a:r>
          </a:p>
          <a:p>
            <a:r>
              <a:rPr lang="fa-IR" sz="2400" dirty="0"/>
              <a:t>پیامبر گرامی اسلام میفرماید: برای قرآن ظاهری است وباطنی ، و برای باطن آن نیز باطنی دیگر است تا هفت بطن.</a:t>
            </a:r>
          </a:p>
          <a:p>
            <a:r>
              <a:rPr lang="fa-IR" sz="2400" dirty="0"/>
              <a:t>تاکید قرآن بر ژرف اندیشی و تدبر در آیات در حقیقت آگاهی دادن به ژرفای نامحدود این کتاب آسمانی </a:t>
            </a:r>
            <a:r>
              <a:rPr lang="fa-IR" sz="2400" dirty="0" smtClean="0"/>
              <a:t>است اساسی </a:t>
            </a:r>
            <a:r>
              <a:rPr lang="fa-IR" sz="2400" dirty="0"/>
              <a:t>ترین رمز ماندگاری قرآن در بستر متحول زمان ژرفای نامحدود آن است.</a:t>
            </a:r>
          </a:p>
          <a:p>
            <a:r>
              <a:rPr lang="fa-IR" sz="2400" dirty="0">
                <a:solidFill>
                  <a:srgbClr val="00B050"/>
                </a:solidFill>
              </a:rPr>
              <a:t>5 . جهان شمولی و ابدیت :</a:t>
            </a:r>
          </a:p>
          <a:p>
            <a:r>
              <a:rPr lang="fa-IR" sz="2400" dirty="0"/>
              <a:t>با توجه به جهانی بودن وابدیت قرآن لازم است که قرآن متناسب با نیازهای معرفتی و معیشتی عصرها و نسل ها تفسیری نوین بیابد تا بسیاری از زوایای جدید زندگی بشر از پرتو قرآن محروم نماند.</a:t>
            </a:r>
          </a:p>
          <a:p>
            <a:r>
              <a:rPr lang="fa-IR" sz="2400" dirty="0">
                <a:solidFill>
                  <a:srgbClr val="00B050"/>
                </a:solidFill>
              </a:rPr>
              <a:t>6 . فصاحت و بلاغت :</a:t>
            </a:r>
          </a:p>
          <a:p>
            <a:r>
              <a:rPr lang="fa-IR" sz="2400" dirty="0"/>
              <a:t>اگرچه قران به زبان عربی عرضه شده ولیکن به کونه ای در چینش کلمات دقت شده که بالاترین سطح فصاحت و بلاغت قرار میگیرد.</a:t>
            </a:r>
          </a:p>
          <a:p>
            <a:endParaRPr lang="fa-IR" sz="2400" dirty="0" smtClean="0"/>
          </a:p>
          <a:p>
            <a:endParaRPr lang="fa-IR" sz="2400" dirty="0" smtClean="0"/>
          </a:p>
          <a:p>
            <a:endParaRPr lang="fa-IR" sz="2400" dirty="0"/>
          </a:p>
        </p:txBody>
      </p:sp>
    </p:spTree>
    <p:extLst>
      <p:ext uri="{BB962C8B-B14F-4D97-AF65-F5344CB8AC3E}">
        <p14:creationId xmlns:p14="http://schemas.microsoft.com/office/powerpoint/2010/main" val="3429850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6989" y="446991"/>
            <a:ext cx="10515600" cy="4351338"/>
          </a:xfrm>
        </p:spPr>
        <p:txBody>
          <a:bodyPr>
            <a:noAutofit/>
          </a:bodyPr>
          <a:lstStyle/>
          <a:p>
            <a:r>
              <a:rPr lang="fa-IR" sz="2400" dirty="0" smtClean="0"/>
              <a:t>مهمترين زمينه هاي لازم اين مرحله آشنايي با زبان  وادبيات عرب  وآگاهي از لغات ومفردات الفاظ قرآن كريم  است. ازورود به مراحل پيشرفته شناخت  قرآن نيز به شمار مي آيد.   </a:t>
            </a:r>
          </a:p>
          <a:p>
            <a:r>
              <a:rPr lang="fa-IR" sz="2400" b="1" dirty="0">
                <a:solidFill>
                  <a:srgbClr val="FF0000"/>
                </a:solidFill>
              </a:rPr>
              <a:t>4- تفسير قرآن :</a:t>
            </a:r>
            <a:endParaRPr lang="fa-IR" sz="2400" dirty="0">
              <a:solidFill>
                <a:srgbClr val="FF0000"/>
              </a:solidFill>
            </a:endParaRPr>
          </a:p>
          <a:p>
            <a:r>
              <a:rPr lang="fa-IR" sz="2400" dirty="0"/>
              <a:t> شناخت  جامع ومنسجم مفاهيم وپيام هاي قرآن در گرو تفسير  آن است . در پرتو تفسير ، ارتباط معنايي بسياري از آيات آشكار مي شود. آگاهي از تفسير قرآن از نگاه اهل بيت (ع) از ارزش  وجايگاه ويژه اي برخوردار است.</a:t>
            </a:r>
          </a:p>
          <a:p>
            <a:r>
              <a:rPr lang="fa-IR" sz="2400" dirty="0"/>
              <a:t>در تفسير قرآن علاوه بر شناخت  واژگان  وتركيب جملات ، فراهم ساختن ابزارهاي ديگري از قبيل آگاهي  از شأن نزول آيات  ، علوم قرآني ، علوم منطق ، روايات وسنت وبرخي از علوم ديگر نيز ضرورت مي يابد . در حقيقت تفسير نوعي تلاش فكري است تا مفسر به وسيله آن پيام  ، هدايت ها وطرح جامع  قرآن آگاهي يابد.</a:t>
            </a:r>
          </a:p>
          <a:p>
            <a:r>
              <a:rPr lang="fa-IR" sz="2400" dirty="0"/>
              <a:t>تفسير را از آن جهت ارجمندترين علوم دين شمرده اند كه از يك سو فرد  را به صورت مستقيم با كلام خداوند مرتبط مي كند. وسوي دگر ذهن  وزندگي انسان را رنگي ديگر ميبخشد. وانان كه تخصص وعلم تفسير را ندارند بهتر است كه تفسير هاي موضوعي مفسران را مطالعه فرمايند.</a:t>
            </a:r>
          </a:p>
          <a:p>
            <a:endParaRPr lang="fa-IR" sz="2400" dirty="0" smtClean="0"/>
          </a:p>
          <a:p>
            <a:endParaRPr lang="fa-IR" sz="2400" dirty="0"/>
          </a:p>
        </p:txBody>
      </p:sp>
    </p:spTree>
    <p:extLst>
      <p:ext uri="{BB962C8B-B14F-4D97-AF65-F5344CB8AC3E}">
        <p14:creationId xmlns:p14="http://schemas.microsoft.com/office/powerpoint/2010/main" val="39276638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5344" y="280915"/>
            <a:ext cx="10515600" cy="4351338"/>
          </a:xfrm>
        </p:spPr>
        <p:txBody>
          <a:bodyPr>
            <a:noAutofit/>
          </a:bodyPr>
          <a:lstStyle/>
          <a:p>
            <a:r>
              <a:rPr lang="fa-IR" sz="2400" dirty="0" smtClean="0"/>
              <a:t>زبان عرب که انواع اشاره ها ، تشبیه ها ، و رمزها را در خود دارد اگر وسیله انتقال معارف ناب قرار گیرد به اوج فصاحت میرسد.  </a:t>
            </a:r>
          </a:p>
          <a:p>
            <a:r>
              <a:rPr lang="fa-IR" sz="2400" dirty="0">
                <a:solidFill>
                  <a:srgbClr val="00B050"/>
                </a:solidFill>
              </a:rPr>
              <a:t>7 . اشاره ها و نشانه ها :</a:t>
            </a:r>
          </a:p>
          <a:p>
            <a:r>
              <a:rPr lang="fa-IR" sz="2400" dirty="0"/>
              <a:t>با آنکه قرآن پیامهای هدایت بخش خود را به صراحت بیان کرده ولی معارف و مفاهیم دیگری را در قالب اشاره هایی ظریف بیان نموده است</a:t>
            </a:r>
          </a:p>
          <a:p>
            <a:r>
              <a:rPr lang="fa-IR" sz="2400" dirty="0"/>
              <a:t>از جمله اشاره به سرگذشت امتهای پیشین ، اسرار آفرینش ، سیر تکوین جسم و جان آدمی ، دستیابی به این اشارات در گرو بررسی عالمانه آیات وحی میباشد.</a:t>
            </a:r>
          </a:p>
          <a:p>
            <a:r>
              <a:rPr lang="fa-IR" sz="2400" b="1" dirty="0">
                <a:solidFill>
                  <a:srgbClr val="0070C0"/>
                </a:solidFill>
              </a:rPr>
              <a:t>تفسیر روشمند :</a:t>
            </a:r>
            <a:endParaRPr lang="fa-IR" sz="2400" dirty="0">
              <a:solidFill>
                <a:srgbClr val="0070C0"/>
              </a:solidFill>
            </a:endParaRPr>
          </a:p>
          <a:p>
            <a:r>
              <a:rPr lang="fa-IR" sz="2400" dirty="0"/>
              <a:t>شناخت صحیح قرآن در گرو تفسیر روشمند است</a:t>
            </a:r>
          </a:p>
          <a:p>
            <a:r>
              <a:rPr lang="fa-IR" sz="2400" dirty="0"/>
              <a:t>چنین تفسیری زمانی میسر است که مفسر شرایط لازم برای تفسیر برخوردار باشد</a:t>
            </a:r>
          </a:p>
          <a:p>
            <a:r>
              <a:rPr lang="fa-IR" sz="2400" dirty="0"/>
              <a:t>و منابع تفسیر دارای اصالت واعتبار لازم باشد.</a:t>
            </a:r>
          </a:p>
          <a:p>
            <a:r>
              <a:rPr lang="fa-IR" sz="2400" dirty="0"/>
              <a:t>بی توجهی به این موضوع باعث تفسیرهای جاهلانه شده است که از تفسیر خوارج و گروهک فرقان میتوان نام برد.</a:t>
            </a:r>
          </a:p>
          <a:p>
            <a:endParaRPr lang="fa-IR" sz="2400" dirty="0" smtClean="0"/>
          </a:p>
          <a:p>
            <a:endParaRPr lang="fa-IR" sz="2400" dirty="0"/>
          </a:p>
        </p:txBody>
      </p:sp>
    </p:spTree>
    <p:extLst>
      <p:ext uri="{BB962C8B-B14F-4D97-AF65-F5344CB8AC3E}">
        <p14:creationId xmlns:p14="http://schemas.microsoft.com/office/powerpoint/2010/main" val="245442077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0900" y="191037"/>
            <a:ext cx="10905002" cy="4351338"/>
          </a:xfrm>
        </p:spPr>
        <p:txBody>
          <a:bodyPr>
            <a:noAutofit/>
          </a:bodyPr>
          <a:lstStyle/>
          <a:p>
            <a:r>
              <a:rPr lang="fa-IR" sz="2400" dirty="0">
                <a:solidFill>
                  <a:srgbClr val="0070C0"/>
                </a:solidFill>
              </a:rPr>
              <a:t>شرایط مفسر :</a:t>
            </a:r>
          </a:p>
          <a:p>
            <a:r>
              <a:rPr lang="fa-IR" sz="2400" dirty="0"/>
              <a:t>از مهمترین شرایط که مفسر باید دارا باشد میتوان به موارد </a:t>
            </a:r>
            <a:r>
              <a:rPr lang="fa-IR" sz="2400" dirty="0" smtClean="0"/>
              <a:t>زیر </a:t>
            </a:r>
            <a:r>
              <a:rPr lang="fa-IR" sz="2400" dirty="0"/>
              <a:t>اشاره کرد :</a:t>
            </a:r>
          </a:p>
          <a:p>
            <a:r>
              <a:rPr lang="fa-IR" sz="2400" dirty="0">
                <a:solidFill>
                  <a:srgbClr val="00B050"/>
                </a:solidFill>
              </a:rPr>
              <a:t>1 . اشنایی با زبان و ادبیات عربی :</a:t>
            </a:r>
          </a:p>
          <a:p>
            <a:r>
              <a:rPr lang="fa-IR" sz="2400" dirty="0"/>
              <a:t>آشنایی با این علم فهم زبان عربی را آسان میکند.</a:t>
            </a:r>
          </a:p>
          <a:p>
            <a:r>
              <a:rPr lang="fa-IR" sz="2400" dirty="0">
                <a:solidFill>
                  <a:srgbClr val="00B050"/>
                </a:solidFill>
              </a:rPr>
              <a:t>2 . شناخت اسباب نزول :</a:t>
            </a:r>
          </a:p>
          <a:p>
            <a:r>
              <a:rPr lang="fa-IR" sz="2400" dirty="0"/>
              <a:t>منظور حوادثی است که در عصر نزول رخ داده و به تناسب آن آیاتی نازل شده است.</a:t>
            </a:r>
          </a:p>
          <a:p>
            <a:r>
              <a:rPr lang="fa-IR" sz="2400" dirty="0">
                <a:solidFill>
                  <a:srgbClr val="00B050"/>
                </a:solidFill>
              </a:rPr>
              <a:t>3 . آگاهی از سنت و سیره پیامبر :</a:t>
            </a:r>
          </a:p>
          <a:p>
            <a:r>
              <a:rPr lang="fa-IR" sz="2400" dirty="0"/>
              <a:t>سنت مرجع اگاهی وشناخت از جزییات و احکام تفصیلی بسیاری از واجبات </a:t>
            </a:r>
            <a:r>
              <a:rPr lang="fa-IR" sz="2400" dirty="0" smtClean="0"/>
              <a:t>میباشد.بسیاری </a:t>
            </a:r>
            <a:r>
              <a:rPr lang="fa-IR" sz="2400" dirty="0"/>
              <a:t>از احکام نماز، روزه ، زکات ، .... از این قبیل هستند.</a:t>
            </a:r>
          </a:p>
          <a:p>
            <a:r>
              <a:rPr lang="fa-IR" sz="2400" dirty="0">
                <a:solidFill>
                  <a:srgbClr val="00B050"/>
                </a:solidFill>
              </a:rPr>
              <a:t>4 . شناخت علوم :</a:t>
            </a:r>
          </a:p>
          <a:p>
            <a:r>
              <a:rPr lang="fa-IR" sz="2400" dirty="0">
                <a:solidFill>
                  <a:srgbClr val="00B050"/>
                </a:solidFill>
              </a:rPr>
              <a:t>5 . پرهیز از پیش داوری :</a:t>
            </a:r>
          </a:p>
          <a:p>
            <a:r>
              <a:rPr lang="fa-IR" sz="2400" dirty="0"/>
              <a:t>یعنی ذهن مفسر  مملو از آرا و نظرات و دیدگاه های دیگر نباشد. چون نظرات قبلی راه را برای رسیدن به معنی واقعی مسدود میسازد</a:t>
            </a:r>
            <a:r>
              <a:rPr lang="fa-IR" sz="2400" dirty="0" smtClean="0"/>
              <a:t>.</a:t>
            </a:r>
            <a:endParaRPr lang="fa-IR" sz="2400" dirty="0"/>
          </a:p>
        </p:txBody>
      </p:sp>
    </p:spTree>
    <p:extLst>
      <p:ext uri="{BB962C8B-B14F-4D97-AF65-F5344CB8AC3E}">
        <p14:creationId xmlns:p14="http://schemas.microsoft.com/office/powerpoint/2010/main" val="33279135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0675" y="190500"/>
            <a:ext cx="10515600" cy="4351338"/>
          </a:xfrm>
        </p:spPr>
        <p:txBody>
          <a:bodyPr>
            <a:noAutofit/>
          </a:bodyPr>
          <a:lstStyle/>
          <a:p>
            <a:r>
              <a:rPr lang="fa-IR" sz="2400" dirty="0" smtClean="0">
                <a:solidFill>
                  <a:srgbClr val="00B050"/>
                </a:solidFill>
              </a:rPr>
              <a:t>6 . جامع نگری :</a:t>
            </a:r>
          </a:p>
          <a:p>
            <a:r>
              <a:rPr lang="fa-IR" sz="2400" dirty="0" smtClean="0"/>
              <a:t>یعنی قران کلام واحدی است که خداوند جهت هدایت آدمیان به تدریج با رعایت مصالح امت در اختیار قرار داده است برای راهیابی صحیح به مقاصد برخی آیات باید از سایر آیات نیز اگاهی و اشراف کامل داشت یعنی نگرش کامل به قرآن </a:t>
            </a:r>
          </a:p>
          <a:p>
            <a:r>
              <a:rPr lang="fa-IR" sz="2400" dirty="0" smtClean="0">
                <a:solidFill>
                  <a:srgbClr val="00B050"/>
                </a:solidFill>
              </a:rPr>
              <a:t>7 . آگاهی از آثار پیشینیان :</a:t>
            </a:r>
          </a:p>
          <a:p>
            <a:r>
              <a:rPr lang="fa-IR" sz="2400" dirty="0" smtClean="0"/>
              <a:t>یعنی مفسر از تفاسیر پیشینیان آگاه باشد و با نگرش همه جانبه به تفسیر روی آورد.</a:t>
            </a:r>
          </a:p>
          <a:p>
            <a:r>
              <a:rPr lang="fa-IR" sz="2400" dirty="0" smtClean="0"/>
              <a:t>و نه اینکه تفسیر پیشینیان را قبول کند.</a:t>
            </a:r>
          </a:p>
          <a:p>
            <a:r>
              <a:rPr lang="fa-IR" sz="2400" dirty="0">
                <a:solidFill>
                  <a:srgbClr val="00B050"/>
                </a:solidFill>
              </a:rPr>
              <a:t>8 . آگاهی از علم منطق :</a:t>
            </a:r>
          </a:p>
          <a:p>
            <a:r>
              <a:rPr lang="fa-IR" sz="2400" dirty="0"/>
              <a:t>از آنجایی که تفسیر ،  مبتنی بر اندیشه ورزی در کلام خداوند است مفسر باید به فرا گیری علم منطق و هر علم دیگری که فکر و اندیشه را از خطا در امان نگه میدارد بپردازد. آگاهی از این علوم مفسر را در برداشت صحیح و مبتنی بر قواعد علمی یاری مینماید.</a:t>
            </a:r>
          </a:p>
          <a:p>
            <a:r>
              <a:rPr lang="fa-IR" sz="2400" dirty="0">
                <a:solidFill>
                  <a:srgbClr val="00B050"/>
                </a:solidFill>
              </a:rPr>
              <a:t>9 . اگاهی از سایر علوم :</a:t>
            </a:r>
          </a:p>
          <a:p>
            <a:r>
              <a:rPr lang="fa-IR" sz="2400" dirty="0"/>
              <a:t>آگاهی از دیگر علوم مفسر را در فهم دقیق کمک میکند</a:t>
            </a:r>
            <a:r>
              <a:rPr lang="fa-IR" sz="2400" dirty="0" smtClean="0"/>
              <a:t>.</a:t>
            </a:r>
            <a:endParaRPr lang="fa-IR" sz="2400" dirty="0"/>
          </a:p>
        </p:txBody>
      </p:sp>
    </p:spTree>
    <p:extLst>
      <p:ext uri="{BB962C8B-B14F-4D97-AF65-F5344CB8AC3E}">
        <p14:creationId xmlns:p14="http://schemas.microsoft.com/office/powerpoint/2010/main" val="3480505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6480" y="1172634"/>
            <a:ext cx="10058400" cy="4023360"/>
          </a:xfrm>
        </p:spPr>
        <p:txBody>
          <a:bodyPr>
            <a:normAutofit/>
          </a:bodyPr>
          <a:lstStyle/>
          <a:p>
            <a:r>
              <a:rPr lang="fa-IR" sz="2400" dirty="0"/>
              <a:t>بسیاری از آیات نیز مومنان را به مطالعه طبیعت و موجودات فرا خوانده است.</a:t>
            </a:r>
          </a:p>
          <a:p>
            <a:r>
              <a:rPr lang="fa-IR" sz="2400" dirty="0">
                <a:solidFill>
                  <a:srgbClr val="00B050"/>
                </a:solidFill>
              </a:rPr>
              <a:t>10 . رعایت دور اندیشی و احتیاط معقول :</a:t>
            </a:r>
          </a:p>
          <a:p>
            <a:r>
              <a:rPr lang="fa-IR" sz="2400" dirty="0"/>
              <a:t>باتوجه به وسعت و ژرفای وحی آسمانی دقت و احتیاط معقولی را میطلبد</a:t>
            </a:r>
            <a:r>
              <a:rPr lang="fa-IR" sz="2400" dirty="0" smtClean="0"/>
              <a:t>. </a:t>
            </a:r>
          </a:p>
          <a:p>
            <a:r>
              <a:rPr lang="fa-IR" sz="2400" b="1" dirty="0">
                <a:solidFill>
                  <a:srgbClr val="0070C0"/>
                </a:solidFill>
              </a:rPr>
              <a:t>تفسیر به رای :</a:t>
            </a:r>
            <a:endParaRPr lang="fa-IR" sz="2400" dirty="0">
              <a:solidFill>
                <a:srgbClr val="0070C0"/>
              </a:solidFill>
            </a:endParaRPr>
          </a:p>
          <a:p>
            <a:r>
              <a:rPr lang="fa-IR" sz="2400" dirty="0"/>
              <a:t> در صورتی که مفسر دارای شرایط نباشد و منابع سه گانه را مرجع قرار ندهد نباید تفسیر او را تفسیر ضابطه مند قبول کرد. و اندیشمندان آنرا به تفسیر به رای خوانده اند.</a:t>
            </a:r>
          </a:p>
          <a:p>
            <a:r>
              <a:rPr lang="fa-IR" sz="2400" dirty="0"/>
              <a:t>تفسیر به رای نظر و عقیده شخصی مفسر میباشدکه معیار ها در آن رعایت نشده است.</a:t>
            </a:r>
          </a:p>
          <a:p>
            <a:endParaRPr lang="fa-IR" sz="2400" dirty="0"/>
          </a:p>
          <a:p>
            <a:endParaRPr lang="fa-IR" sz="2400" dirty="0"/>
          </a:p>
          <a:p>
            <a:endParaRPr lang="fa-IR" sz="2400" dirty="0"/>
          </a:p>
          <a:p>
            <a:endParaRPr lang="fa-IR" sz="2400" dirty="0"/>
          </a:p>
          <a:p>
            <a:endParaRPr lang="fa-IR" sz="2400" dirty="0"/>
          </a:p>
        </p:txBody>
      </p:sp>
    </p:spTree>
    <p:extLst>
      <p:ext uri="{BB962C8B-B14F-4D97-AF65-F5344CB8AC3E}">
        <p14:creationId xmlns:p14="http://schemas.microsoft.com/office/powerpoint/2010/main" val="32441936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0383" y="279400"/>
            <a:ext cx="10805160" cy="4351338"/>
          </a:xfrm>
        </p:spPr>
        <p:txBody>
          <a:bodyPr>
            <a:noAutofit/>
          </a:bodyPr>
          <a:lstStyle/>
          <a:p>
            <a:r>
              <a:rPr lang="fa-IR" sz="2400" dirty="0" smtClean="0">
                <a:solidFill>
                  <a:srgbClr val="0070C0"/>
                </a:solidFill>
              </a:rPr>
              <a:t>عمده </a:t>
            </a:r>
            <a:r>
              <a:rPr lang="fa-IR" sz="2400" dirty="0">
                <a:solidFill>
                  <a:srgbClr val="0070C0"/>
                </a:solidFill>
              </a:rPr>
              <a:t>ترین عوامل تفسیر به رای :</a:t>
            </a:r>
          </a:p>
          <a:p>
            <a:r>
              <a:rPr lang="fa-IR" sz="2400" dirty="0"/>
              <a:t>1. تکیه به حدس و گمان</a:t>
            </a:r>
          </a:p>
          <a:p>
            <a:r>
              <a:rPr lang="fa-IR" sz="2400" dirty="0"/>
              <a:t>2 . گرایش و حب و بغض های شخصی و فرقه ای مذهبی وکلامی</a:t>
            </a:r>
          </a:p>
          <a:p>
            <a:r>
              <a:rPr lang="fa-IR" sz="2400" dirty="0"/>
              <a:t>3 . علم زدگی و تکیه بر فرضیه های علمی بدون توجه به اصول ، شرایط و قوائد تفسیر صحیح </a:t>
            </a:r>
            <a:r>
              <a:rPr lang="fa-IR" sz="2400" dirty="0" smtClean="0"/>
              <a:t>قران  </a:t>
            </a:r>
          </a:p>
          <a:p>
            <a:r>
              <a:rPr lang="fa-IR" sz="2400" dirty="0" smtClean="0">
                <a:solidFill>
                  <a:srgbClr val="00B050"/>
                </a:solidFill>
              </a:rPr>
              <a:t>نمونه سوالات  </a:t>
            </a:r>
          </a:p>
          <a:p>
            <a:r>
              <a:rPr lang="fa-IR" sz="2400" b="1" dirty="0"/>
              <a:t>1</a:t>
            </a:r>
            <a:r>
              <a:rPr lang="fa-IR" sz="2400" dirty="0"/>
              <a:t>.       اولین تفسیر مدون نوشته کیست . صفحه57</a:t>
            </a:r>
          </a:p>
          <a:p>
            <a:r>
              <a:rPr lang="fa-IR" sz="2400" dirty="0"/>
              <a:t>2.      شیوه های نگارش تفسیر قرآن را نام برده و توضیح دهید. صفحه 57</a:t>
            </a:r>
          </a:p>
          <a:p>
            <a:r>
              <a:rPr lang="fa-IR" sz="2400" dirty="0"/>
              <a:t>3.      اصلي ترين ابزارهاي شناخت قرآن چيست؟</a:t>
            </a:r>
          </a:p>
          <a:p>
            <a:r>
              <a:rPr lang="fa-IR" sz="2400" dirty="0"/>
              <a:t>4.      شرايط مفسر را نام ببريد؟ </a:t>
            </a:r>
            <a:r>
              <a:rPr lang="fa-IR" sz="2400" dirty="0" smtClean="0"/>
              <a:t>صفحه63 </a:t>
            </a:r>
          </a:p>
          <a:p>
            <a:r>
              <a:rPr lang="fa-IR" sz="2400" dirty="0"/>
              <a:t> 5      دلایل نیازمندی قرآن را به تفسیر نام ببرید.صفحه 58</a:t>
            </a:r>
          </a:p>
          <a:p>
            <a:r>
              <a:rPr lang="fa-IR" sz="2400" dirty="0"/>
              <a:t>6.       نظر علامه طباطبایی در خصوص تفسیر به رای چیست. صفحه 69</a:t>
            </a:r>
          </a:p>
          <a:p>
            <a:r>
              <a:rPr lang="fa-IR" sz="2400" dirty="0"/>
              <a:t>. 7.       عمده ترین عوامل تفسیر به رای چیست. صفحه 70</a:t>
            </a:r>
          </a:p>
          <a:p>
            <a:endParaRPr lang="fa-IR" sz="2400" dirty="0"/>
          </a:p>
          <a:p>
            <a:pPr marL="0" indent="0">
              <a:buNone/>
            </a:pPr>
            <a:endParaRPr lang="fa-IR" sz="2400" dirty="0"/>
          </a:p>
        </p:txBody>
      </p:sp>
    </p:spTree>
    <p:extLst>
      <p:ext uri="{BB962C8B-B14F-4D97-AF65-F5344CB8AC3E}">
        <p14:creationId xmlns:p14="http://schemas.microsoft.com/office/powerpoint/2010/main" val="250312176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515" y="165100"/>
            <a:ext cx="11353800" cy="4351338"/>
          </a:xfrm>
        </p:spPr>
        <p:txBody>
          <a:bodyPr>
            <a:noAutofit/>
          </a:bodyPr>
          <a:lstStyle/>
          <a:p>
            <a:r>
              <a:rPr lang="fa-IR" sz="2400" dirty="0" smtClean="0"/>
              <a:t>8.      آيه(( ان للقران ظهرا و بطنا و لبطنه بطن الی سبعه ابطن)) ، به کدام ویژگی قران اشاره دارد؟ ژرفاي نامحدود.  صفحه 60  </a:t>
            </a:r>
          </a:p>
          <a:p>
            <a:r>
              <a:rPr lang="fa-IR" sz="2400" dirty="0" smtClean="0"/>
              <a:t>9.      آيه(( و ماهوالذكرللعالمين)) به كدام ويژگي قرآن اشاره دارد؟ جهان شمولي. صفحه 61</a:t>
            </a:r>
          </a:p>
          <a:p>
            <a:r>
              <a:rPr lang="fa-IR" sz="2400" dirty="0" smtClean="0"/>
              <a:t>10.  آيه ((ما آمن بي من فسر برايه كلامي)) به چه معناست؟ صفحه 69</a:t>
            </a:r>
          </a:p>
          <a:p>
            <a:r>
              <a:rPr lang="fa-IR" sz="2400" dirty="0" smtClean="0"/>
              <a:t>11.  تفسير مجمع البيان تاليف آقاي طبرسي جزء كدام يك از تفاسير زير است؟ صفحه 57 </a:t>
            </a:r>
            <a:r>
              <a:rPr lang="fa-IR" sz="2400" u="sng" dirty="0" smtClean="0"/>
              <a:t>در قسمت تفسير ترتيبي و موضوعي تفسي و مؤلفين آنها مهم است.</a:t>
            </a:r>
            <a:endParaRPr lang="fa-IR" sz="2400" dirty="0" smtClean="0"/>
          </a:p>
          <a:p>
            <a:r>
              <a:rPr lang="fa-IR" sz="2400" u="sng" dirty="0" smtClean="0"/>
              <a:t>الف.ترتيبي</a:t>
            </a:r>
            <a:r>
              <a:rPr lang="fa-IR" sz="2400" dirty="0" smtClean="0"/>
              <a:t>          ب.موضوعي          ج.نقلي          د.اجتهادي </a:t>
            </a:r>
          </a:p>
          <a:p>
            <a:r>
              <a:rPr lang="fa-IR" sz="2400" dirty="0" smtClean="0"/>
              <a:t>12.   .................. یکی از اصلی ترین ابزارهای شناخت قرآن است. ( تفسیر )</a:t>
            </a:r>
          </a:p>
          <a:p>
            <a:r>
              <a:rPr lang="fa-IR" sz="2400" dirty="0" smtClean="0"/>
              <a:t>13.  اساسی ترین رمز ماندگاری قرآن در بستر متحول زمان ................. است . ( ژرفای ناحمدوی قرآن )</a:t>
            </a:r>
          </a:p>
          <a:p>
            <a:r>
              <a:rPr lang="fa-IR" sz="2400" dirty="0" smtClean="0"/>
              <a:t>14.  آگاهی بر ژرفای نامحدود قرآن در گرو ................. قران است. ( تفسیر روشمند )</a:t>
            </a:r>
          </a:p>
          <a:p>
            <a:r>
              <a:rPr lang="fa-IR" sz="2400" dirty="0" smtClean="0"/>
              <a:t>15.  خداوند فرموده هرکس کلام مرا ( قرآن ) با رای خود تعبیر کند ................. است .( به من ایمان نیاورده )</a:t>
            </a:r>
          </a:p>
          <a:p>
            <a:r>
              <a:rPr lang="fa-IR" sz="2400" dirty="0" smtClean="0"/>
              <a:t>16.  اندیشمندان قرآن تفسیر بی ضابطه قرآن را ................ نام نهاده اند. ( تفسیر به رای )</a:t>
            </a:r>
          </a:p>
          <a:p>
            <a:endParaRPr lang="fa-IR" sz="2400" dirty="0" smtClean="0"/>
          </a:p>
          <a:p>
            <a:endParaRPr lang="fa-IR" sz="2400" dirty="0" smtClean="0">
              <a:solidFill>
                <a:srgbClr val="00B050"/>
              </a:solidFill>
            </a:endParaRPr>
          </a:p>
          <a:p>
            <a:endParaRPr lang="fa-IR" sz="2400" dirty="0" smtClean="0"/>
          </a:p>
          <a:p>
            <a:endParaRPr lang="fa-IR" sz="2400" dirty="0"/>
          </a:p>
        </p:txBody>
      </p:sp>
    </p:spTree>
    <p:extLst>
      <p:ext uri="{BB962C8B-B14F-4D97-AF65-F5344CB8AC3E}">
        <p14:creationId xmlns:p14="http://schemas.microsoft.com/office/powerpoint/2010/main" val="328794610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0125"/>
            <a:ext cx="10515600" cy="1325563"/>
          </a:xfrm>
        </p:spPr>
        <p:txBody>
          <a:bodyPr/>
          <a:lstStyle/>
          <a:p>
            <a:pPr algn="ctr"/>
            <a:r>
              <a:rPr lang="fa-IR" b="1" dirty="0" smtClean="0">
                <a:solidFill>
                  <a:srgbClr val="0070C0"/>
                </a:solidFill>
              </a:rPr>
              <a:t>اهداف آفرینش</a:t>
            </a:r>
            <a:endParaRPr lang="fa-IR" b="1" dirty="0">
              <a:solidFill>
                <a:srgbClr val="0070C0"/>
              </a:solidFill>
            </a:endParaRPr>
          </a:p>
        </p:txBody>
      </p:sp>
      <p:sp>
        <p:nvSpPr>
          <p:cNvPr id="3" name="Content Placeholder 2"/>
          <p:cNvSpPr>
            <a:spLocks noGrp="1"/>
          </p:cNvSpPr>
          <p:nvPr>
            <p:ph idx="1"/>
          </p:nvPr>
        </p:nvSpPr>
        <p:spPr>
          <a:xfrm>
            <a:off x="196166" y="1203715"/>
            <a:ext cx="11283462" cy="4351338"/>
          </a:xfrm>
        </p:spPr>
        <p:txBody>
          <a:bodyPr>
            <a:noAutofit/>
          </a:bodyPr>
          <a:lstStyle/>
          <a:p>
            <a:r>
              <a:rPr lang="fa-IR" sz="2400" dirty="0"/>
              <a:t>در بررسی و شناخت اهداف آفرینش در مجموع می توان از سه روش بهره جست:</a:t>
            </a:r>
          </a:p>
          <a:p>
            <a:r>
              <a:rPr lang="fa-IR" sz="2400" dirty="0"/>
              <a:t>1.روش عقلی             2.روش تجربی              3.روش وحیانی</a:t>
            </a:r>
            <a:r>
              <a:rPr lang="fa-IR" sz="2400" dirty="0" smtClean="0"/>
              <a:t>.</a:t>
            </a:r>
            <a:endParaRPr lang="fa-IR" sz="2400" dirty="0"/>
          </a:p>
          <a:p>
            <a:pPr marL="0" indent="0">
              <a:buNone/>
            </a:pPr>
            <a:r>
              <a:rPr lang="fa-IR" sz="2400" b="1" dirty="0" smtClean="0">
                <a:solidFill>
                  <a:srgbClr val="FF0000"/>
                </a:solidFill>
              </a:rPr>
              <a:t>1.روش عقلی:</a:t>
            </a:r>
            <a:r>
              <a:rPr lang="fa-IR" sz="2400" dirty="0" smtClean="0">
                <a:solidFill>
                  <a:srgbClr val="FF0000"/>
                </a:solidFill>
              </a:rPr>
              <a:t>در </a:t>
            </a:r>
            <a:r>
              <a:rPr lang="fa-IR" sz="2400" dirty="0"/>
              <a:t>این روش, با استفاده از تحلیل ماهیت انسان و برهان های عقلی و فلسفی, هدف نهایی او را مشخص می کنیم. مثلا از آنجا که انسان موجودی کمال جو و طالب کمال نهایی است, به دنبال علم مطلق, زیبایی مطلق, توانایی بی کران و... است و از سویی با کمالات محدود نیز سیراب نمی شود و اگر سو چون کامل ترین کمالات نیز در وجود خداست, هدف نهایی انسان رسیدن به کمال مطلق, یعنی خداوند است. البته عقل و فطرت انسان, او را به سوی کمال مطلق الهی رهنمون می سازد و انسان شیفته محبوب حقیقی می شود, ولی گاه لیلی حقیقی را با لیلی مجازی و محدود اشتباه می گیرد و به دنبال معبودهای دروغین و کمالات محدود می رود</a:t>
            </a:r>
            <a:r>
              <a:rPr lang="fa-IR" sz="2400" dirty="0" smtClean="0"/>
              <a:t>.</a:t>
            </a:r>
            <a:endParaRPr lang="fa-IR" sz="2400" dirty="0"/>
          </a:p>
          <a:p>
            <a:r>
              <a:rPr lang="fa-IR" sz="2400" b="1" dirty="0">
                <a:solidFill>
                  <a:srgbClr val="FF0000"/>
                </a:solidFill>
              </a:rPr>
              <a:t>2.روش </a:t>
            </a:r>
            <a:r>
              <a:rPr lang="fa-IR" sz="2400" b="1" dirty="0" smtClean="0">
                <a:solidFill>
                  <a:srgbClr val="FF0000"/>
                </a:solidFill>
              </a:rPr>
              <a:t>تجربی:</a:t>
            </a:r>
            <a:endParaRPr lang="fa-IR" sz="2400" dirty="0">
              <a:solidFill>
                <a:srgbClr val="FF0000"/>
              </a:solidFill>
            </a:endParaRPr>
          </a:p>
          <a:p>
            <a:r>
              <a:rPr lang="fa-IR" sz="2400" dirty="0"/>
              <a:t>در این روش, با استفاده از علوم تجربی, به تحلیل جهان می پردازیم و هدف نهایی و فرجام هستی را مشخص می کنیم. البته انسان با استفاده از داده های تجربی بشر و نظریه ای مطرح شده در کیهان شناسی موفقیت هایی در این راه داشته و حدس هایی نیز در مورد آینده جهان زده, اما علوم تجربی در این باب دیدگاهی مطرح نکرده است</a:t>
            </a:r>
            <a:r>
              <a:rPr lang="fa-IR" sz="2400" dirty="0" smtClean="0"/>
              <a:t>.</a:t>
            </a:r>
            <a:endParaRPr lang="fa-IR" sz="2400" dirty="0"/>
          </a:p>
        </p:txBody>
      </p:sp>
    </p:spTree>
    <p:extLst>
      <p:ext uri="{BB962C8B-B14F-4D97-AF65-F5344CB8AC3E}">
        <p14:creationId xmlns:p14="http://schemas.microsoft.com/office/powerpoint/2010/main" val="25600860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sz="2400" b="1" dirty="0">
                <a:solidFill>
                  <a:srgbClr val="FF0000"/>
                </a:solidFill>
              </a:rPr>
              <a:t>3.روش وحیانی:</a:t>
            </a:r>
            <a:endParaRPr lang="fa-IR" sz="2400" dirty="0">
              <a:solidFill>
                <a:srgbClr val="FF0000"/>
              </a:solidFill>
            </a:endParaRPr>
          </a:p>
          <a:p>
            <a:r>
              <a:rPr lang="fa-IR" sz="2400" dirty="0"/>
              <a:t>از ره های معرفت بشری استفاده از روش نقلی و شهودی است که قرآن کریم مصداق هر دو است. زیرا هم به دلیل وحی بودنش نوعی معرفت شهودی است و هم از معارف نقلی بشر به شمار می آید.</a:t>
            </a:r>
          </a:p>
          <a:p>
            <a:endParaRPr lang="fa-IR" sz="2400" dirty="0"/>
          </a:p>
          <a:p>
            <a:endParaRPr lang="fa-IR" sz="2400" dirty="0"/>
          </a:p>
        </p:txBody>
      </p:sp>
    </p:spTree>
    <p:extLst>
      <p:ext uri="{BB962C8B-B14F-4D97-AF65-F5344CB8AC3E}">
        <p14:creationId xmlns:p14="http://schemas.microsoft.com/office/powerpoint/2010/main" val="23986249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0231" y="221908"/>
            <a:ext cx="10515600" cy="4351338"/>
          </a:xfrm>
        </p:spPr>
        <p:txBody>
          <a:bodyPr>
            <a:noAutofit/>
          </a:bodyPr>
          <a:lstStyle/>
          <a:p>
            <a:r>
              <a:rPr lang="fa-IR" sz="2800" dirty="0">
                <a:solidFill>
                  <a:srgbClr val="0070C0"/>
                </a:solidFill>
              </a:rPr>
              <a:t>اهداف آفرینش انسان</a:t>
            </a:r>
          </a:p>
          <a:p>
            <a:r>
              <a:rPr lang="fa-IR" sz="2400" dirty="0">
                <a:solidFill>
                  <a:srgbClr val="00B050"/>
                </a:solidFill>
              </a:rPr>
              <a:t>1.آزمایش</a:t>
            </a:r>
          </a:p>
          <a:p>
            <a:r>
              <a:rPr lang="fa-IR" sz="2400" dirty="0"/>
              <a:t>در آیه ی 2 سوره ی ملک (همانکه مرگ وزندگی را پدید آورد تا شما را بیازماید که کدامتان نیکوکارترید واوست ارجمند آمرزنده.)خداوند هدف از آفرینش انسان را آزمایش بیان می کند</a:t>
            </a:r>
            <a:r>
              <a:rPr lang="fa-IR" sz="2400" dirty="0" smtClean="0"/>
              <a:t>.</a:t>
            </a:r>
            <a:endParaRPr lang="fa-IR" sz="2400" dirty="0"/>
          </a:p>
          <a:p>
            <a:r>
              <a:rPr lang="fa-IR" sz="2400" dirty="0">
                <a:solidFill>
                  <a:srgbClr val="FF0000"/>
                </a:solidFill>
              </a:rPr>
              <a:t>یک</a:t>
            </a:r>
            <a:r>
              <a:rPr lang="fa-IR" sz="2400" dirty="0"/>
              <a:t>.هدف از زندگی ومرگ آزمایش انسان معرفی شده وهدف از این آزمون نیز رسیدن به حسن عمل است که مفهومش تکامل معرفت وخلوص نیت وانجام هر کار خیر است .</a:t>
            </a:r>
          </a:p>
          <a:p>
            <a:r>
              <a:rPr lang="fa-IR" sz="2400" dirty="0">
                <a:solidFill>
                  <a:srgbClr val="FF0000"/>
                </a:solidFill>
              </a:rPr>
              <a:t>دو</a:t>
            </a:r>
            <a:r>
              <a:rPr lang="fa-IR" sz="2400" dirty="0"/>
              <a:t>.مرگ را چیزی عدمی ندانسته ،بلکه چیزی وجودی معرفی می کند که شایسته آفرینش است .بنابراین مرگ نابودی نیست،بلکه انتقال از مرحله ای به مرحله ی دیگر است .</a:t>
            </a:r>
          </a:p>
          <a:p>
            <a:r>
              <a:rPr lang="fa-IR" sz="2400" dirty="0">
                <a:solidFill>
                  <a:srgbClr val="FF0000"/>
                </a:solidFill>
              </a:rPr>
              <a:t>سه</a:t>
            </a:r>
            <a:r>
              <a:rPr lang="fa-IR" sz="2400" dirty="0">
                <a:solidFill>
                  <a:srgbClr val="FFFF00"/>
                </a:solidFill>
              </a:rPr>
              <a:t>. </a:t>
            </a:r>
            <a:r>
              <a:rPr lang="fa-IR" sz="2400" dirty="0"/>
              <a:t>در این آیه به کیفیت عمل اهمیت داده شده است .به دیگر بیان،هدف از آزمایش آن است که آشکار گردد کدام یک از انسان ها اعمال نیکوتری انجام می دهند ؛اعمالی که با معرفت واخلاص بیشتر است.</a:t>
            </a:r>
          </a:p>
          <a:p>
            <a:r>
              <a:rPr lang="fa-IR" sz="2400" dirty="0">
                <a:solidFill>
                  <a:srgbClr val="FF0000"/>
                </a:solidFill>
              </a:rPr>
              <a:t>چهار</a:t>
            </a:r>
            <a:r>
              <a:rPr lang="fa-IR" sz="2400" dirty="0"/>
              <a:t>.مقصود از آزمایش خداوند ،نوعی پرورش است؛یعنی انسان ها را به میدانعمل می کشد تا ورزیده آ؟زموده وپاک شده ،شایسته پاداش الهی ومقام قرب او گردند و گرنه خداوند چون به همه چیز دانا است ،از امتحان انسان بی نیاز می باشد </a:t>
            </a:r>
            <a:r>
              <a:rPr lang="fa-IR" sz="2400" dirty="0" smtClean="0"/>
              <a:t>.</a:t>
            </a:r>
            <a:endParaRPr lang="fa-IR" sz="2400" dirty="0"/>
          </a:p>
        </p:txBody>
      </p:sp>
    </p:spTree>
    <p:extLst>
      <p:ext uri="{BB962C8B-B14F-4D97-AF65-F5344CB8AC3E}">
        <p14:creationId xmlns:p14="http://schemas.microsoft.com/office/powerpoint/2010/main" val="424593138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511" y="323117"/>
            <a:ext cx="10515600" cy="4351338"/>
          </a:xfrm>
        </p:spPr>
        <p:txBody>
          <a:bodyPr>
            <a:noAutofit/>
          </a:bodyPr>
          <a:lstStyle/>
          <a:p>
            <a:r>
              <a:rPr lang="fa-IR" sz="2400" dirty="0" smtClean="0">
                <a:solidFill>
                  <a:srgbClr val="00B050"/>
                </a:solidFill>
              </a:rPr>
              <a:t>2.عبادت</a:t>
            </a:r>
          </a:p>
          <a:p>
            <a:r>
              <a:rPr lang="fa-IR" sz="2400" dirty="0" smtClean="0"/>
              <a:t>در آیه ی 56 سوره ی ذاریات خداوند هدف از خلقت انسان را عبائت معرفی می کند</a:t>
            </a:r>
          </a:p>
          <a:p>
            <a:r>
              <a:rPr lang="fa-IR" sz="2400" dirty="0" smtClean="0"/>
              <a:t>از این آیه چند نکته ی مهم بر می آید:</a:t>
            </a:r>
          </a:p>
          <a:p>
            <a:r>
              <a:rPr lang="fa-IR" sz="2400" dirty="0" smtClean="0">
                <a:solidFill>
                  <a:srgbClr val="FF0000"/>
                </a:solidFill>
              </a:rPr>
              <a:t>یک</a:t>
            </a:r>
            <a:r>
              <a:rPr lang="fa-IR" sz="2400" dirty="0" smtClean="0">
                <a:solidFill>
                  <a:srgbClr val="FFFF00"/>
                </a:solidFill>
              </a:rPr>
              <a:t>. </a:t>
            </a:r>
            <a:r>
              <a:rPr lang="fa-IR" sz="2400" dirty="0" smtClean="0"/>
              <a:t>هدف از آفرینش انسان عبادت است وعبودیت اظهار آخرین درجه ی خضوع در برابر معبود است .</a:t>
            </a:r>
          </a:p>
          <a:p>
            <a:r>
              <a:rPr lang="fa-IR" sz="2400" dirty="0" smtClean="0">
                <a:solidFill>
                  <a:srgbClr val="FF0000"/>
                </a:solidFill>
              </a:rPr>
              <a:t>دو.</a:t>
            </a:r>
            <a:r>
              <a:rPr lang="fa-IR" sz="2400" dirty="0" smtClean="0"/>
              <a:t>عبادت تنها به نماز وروزه نیست بلکه انجام تمام دستورهای الهی است .از این رو هرکاری که لا نیت الهی صورت پذیرد عبادت است.</a:t>
            </a:r>
          </a:p>
          <a:p>
            <a:r>
              <a:rPr lang="fa-IR" sz="2400" dirty="0" smtClean="0">
                <a:solidFill>
                  <a:srgbClr val="FF0000"/>
                </a:solidFill>
              </a:rPr>
              <a:t>سه.</a:t>
            </a:r>
            <a:r>
              <a:rPr lang="fa-IR" sz="2400" dirty="0" smtClean="0"/>
              <a:t>در برخی از احادیث از امام صادق (ع)واز امام حسین (ع)این گونه روایت شده است:</a:t>
            </a:r>
          </a:p>
          <a:p>
            <a:r>
              <a:rPr lang="fa-IR" sz="2400" dirty="0" smtClean="0"/>
              <a:t>ای مردم خدا مردم را خلق نکرد ،مگربرای  اینکه او را بشناسند وهنگامی که او را شناختند ،او را عبادت کنند وهنگامی که او را عبادت کنند،با بندگی خدا از بندگی غیر او بی نیاز می شوند.</a:t>
            </a:r>
          </a:p>
          <a:p>
            <a:r>
              <a:rPr lang="fa-IR" sz="2400" dirty="0" smtClean="0">
                <a:solidFill>
                  <a:srgbClr val="FF0000"/>
                </a:solidFill>
              </a:rPr>
              <a:t>چهار</a:t>
            </a:r>
            <a:r>
              <a:rPr lang="fa-IR" sz="2400" dirty="0" smtClean="0">
                <a:solidFill>
                  <a:srgbClr val="FFFF00"/>
                </a:solidFill>
              </a:rPr>
              <a:t>.</a:t>
            </a:r>
            <a:r>
              <a:rPr lang="fa-IR" sz="2400" dirty="0" smtClean="0"/>
              <a:t>هدف از آفرینش ،عبادت جنس انسان است.بنابراین اگر برخی انسانها عبادت اختیار کردند ،هدف آفرینش تحقق یافته است.</a:t>
            </a:r>
          </a:p>
          <a:p>
            <a:endParaRPr lang="fa-IR" sz="2400" dirty="0" smtClean="0"/>
          </a:p>
          <a:p>
            <a:endParaRPr lang="fa-IR" sz="2400" dirty="0"/>
          </a:p>
        </p:txBody>
      </p:sp>
    </p:spTree>
    <p:extLst>
      <p:ext uri="{BB962C8B-B14F-4D97-AF65-F5344CB8AC3E}">
        <p14:creationId xmlns:p14="http://schemas.microsoft.com/office/powerpoint/2010/main" val="1994703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1429" y="259080"/>
            <a:ext cx="10945838" cy="4351338"/>
          </a:xfrm>
        </p:spPr>
        <p:txBody>
          <a:bodyPr>
            <a:noAutofit/>
          </a:bodyPr>
          <a:lstStyle/>
          <a:p>
            <a:r>
              <a:rPr lang="fa-IR" sz="2400" b="1" dirty="0">
                <a:solidFill>
                  <a:srgbClr val="FF0000"/>
                </a:solidFill>
              </a:rPr>
              <a:t>5- تدبر در قرآن:</a:t>
            </a:r>
            <a:endParaRPr lang="fa-IR" sz="2400" dirty="0">
              <a:solidFill>
                <a:srgbClr val="FF0000"/>
              </a:solidFill>
            </a:endParaRPr>
          </a:p>
          <a:p>
            <a:r>
              <a:rPr lang="fa-IR" sz="2400" dirty="0"/>
              <a:t>تدبر در آيات قرآن بالاترين نوع انس و ارتباط با قرآن است. تدير عبور از سطوح اوليه ومفاهيم ظاهريآيات و ورود انديشمندانه به لايه هاي ژرف براي كشف حقايق پنهاني است. حقايقي كه بدون توجه وژرف انديشي بر ما آشكار نمي شود. در حقيقت تدبر ، جرياني فكري ، روحي است كه از نوعي ارتباط ميان عقل وقلب پديد مي آيد.</a:t>
            </a:r>
          </a:p>
          <a:p>
            <a:r>
              <a:rPr lang="fa-IR" sz="2400" dirty="0"/>
              <a:t> </a:t>
            </a:r>
            <a:r>
              <a:rPr lang="fa-IR" sz="2400" b="1" dirty="0"/>
              <a:t>امام علي (ع) مي فرمايد:</a:t>
            </a:r>
            <a:r>
              <a:rPr lang="fa-IR" sz="2400" dirty="0"/>
              <a:t> ژرف انديشي در قرآن  را بهار دل ما دانسته است. « و قرآن  را بياموزيد كه آن زيباترين سخن است ودر آن ژرف بينديشيد كه بهار دل هاست  »</a:t>
            </a:r>
          </a:p>
          <a:p>
            <a:r>
              <a:rPr lang="fa-IR" sz="2400" dirty="0"/>
              <a:t>در پرتو تدبر ، قرآن جاني دوباره مي گيرد واسرار نهفته آن آشكار مي شود. با تدبر در قرآن است كه آدمي در شمار پرهيز گاران قرار مي گيرد.</a:t>
            </a:r>
          </a:p>
          <a:p>
            <a:r>
              <a:rPr lang="fa-IR" sz="2400" b="1" dirty="0"/>
              <a:t>امام علي ( ع) مي فرمايد :</a:t>
            </a:r>
            <a:r>
              <a:rPr lang="fa-IR" sz="2400" dirty="0"/>
              <a:t> « آگاه باشيد كه قرائت قرآن هنگامي كه در آن تدبر نباشد ، هيچ خيري ندارد .»</a:t>
            </a:r>
          </a:p>
          <a:p>
            <a:r>
              <a:rPr lang="fa-IR" sz="2400" dirty="0"/>
              <a:t>شايان ذكر است كه تدبر در قرآن نيز خود درجاتي دارد كه بر حسب كميت وكيفيت تدبر متفاوت است .</a:t>
            </a:r>
          </a:p>
          <a:p>
            <a:r>
              <a:rPr lang="fa-IR" sz="2400" dirty="0"/>
              <a:t>جامع ترين وعميق ترين  درجه تدبر در قرآن همان است كه به پيامبر گرامي ( ص) و عترت پاكش ( ع) اختصاص دارد.</a:t>
            </a:r>
          </a:p>
          <a:p>
            <a:pPr marL="0" indent="0">
              <a:buNone/>
            </a:pPr>
            <a:r>
              <a:rPr lang="fa-IR" sz="2400" dirty="0" smtClean="0"/>
              <a:t/>
            </a:r>
            <a:br>
              <a:rPr lang="fa-IR" sz="2400" dirty="0" smtClean="0"/>
            </a:br>
            <a:endParaRPr lang="fa-IR" sz="2400" dirty="0"/>
          </a:p>
        </p:txBody>
      </p:sp>
    </p:spTree>
    <p:extLst>
      <p:ext uri="{BB962C8B-B14F-4D97-AF65-F5344CB8AC3E}">
        <p14:creationId xmlns:p14="http://schemas.microsoft.com/office/powerpoint/2010/main" val="32684867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4062" y="137501"/>
            <a:ext cx="11044311" cy="4351338"/>
          </a:xfrm>
        </p:spPr>
        <p:txBody>
          <a:bodyPr>
            <a:noAutofit/>
          </a:bodyPr>
          <a:lstStyle/>
          <a:p>
            <a:r>
              <a:rPr lang="fa-IR" sz="2400" dirty="0">
                <a:solidFill>
                  <a:srgbClr val="00B050"/>
                </a:solidFill>
              </a:rPr>
              <a:t>3. رحمت</a:t>
            </a:r>
          </a:p>
          <a:p>
            <a:r>
              <a:rPr lang="fa-IR" sz="2400" dirty="0"/>
              <a:t>هدف سوم از آفرینش انسان براساس آیه ی 118 و119 هود (واگر پروردگار تو می خواست ،قطعا همه ی مردم را امت واحدی قرار می داد ،در حالیکه پیوسته در اختلافند ،مگر کسانیکه پروردگار تو به آنها رحم کرده وبرای همین آنها را آفریده است ووعده ی پروردگارت چنین تحقق پذیرفته است که البته جهنم را از جن وانس یکسره پر خواهم کرد.)رحمت است.</a:t>
            </a:r>
          </a:p>
          <a:p>
            <a:r>
              <a:rPr lang="fa-IR" sz="2400" dirty="0"/>
              <a:t>در این آیات چند نکته حائز اهمیت است :</a:t>
            </a:r>
          </a:p>
          <a:p>
            <a:r>
              <a:rPr lang="fa-IR" sz="2400" dirty="0">
                <a:solidFill>
                  <a:srgbClr val="FF0000"/>
                </a:solidFill>
              </a:rPr>
              <a:t>یک</a:t>
            </a:r>
            <a:r>
              <a:rPr lang="fa-IR" sz="2400" dirty="0"/>
              <a:t>.هدف آفرینش انسان ها رحمت ومهر الهی معرفی شده است</a:t>
            </a:r>
          </a:p>
          <a:p>
            <a:r>
              <a:rPr lang="fa-IR" sz="2400" dirty="0">
                <a:solidFill>
                  <a:srgbClr val="FF0000"/>
                </a:solidFill>
              </a:rPr>
              <a:t>دو</a:t>
            </a:r>
            <a:r>
              <a:rPr lang="fa-IR" sz="2400" dirty="0"/>
              <a:t>. وحدت مظهر رحمت الهی است ،از این رو خداوند در قرآن انسان ها را از تفرقه منع کرده ،آنها را به وحدت وچنگ زدن به ریسمان الهی دعوت میکند.</a:t>
            </a:r>
          </a:p>
          <a:p>
            <a:r>
              <a:rPr lang="fa-IR" sz="2400" dirty="0">
                <a:solidFill>
                  <a:srgbClr val="FF0000"/>
                </a:solidFill>
              </a:rPr>
              <a:t>سه</a:t>
            </a:r>
            <a:r>
              <a:rPr lang="fa-IR" sz="2400" dirty="0"/>
              <a:t>.در این آیه به سنت آفرینش  اختلاف وتفاوت در ساختمان روح،جسم ،تفکر،ذوق وعشق انسانها وهمچنین آزادی اراده واختیار است.</a:t>
            </a:r>
          </a:p>
          <a:p>
            <a:r>
              <a:rPr lang="fa-IR" sz="2400" dirty="0">
                <a:solidFill>
                  <a:srgbClr val="FF0000"/>
                </a:solidFill>
              </a:rPr>
              <a:t>چهار</a:t>
            </a:r>
            <a:r>
              <a:rPr lang="fa-IR" sz="2400" dirty="0"/>
              <a:t>.رحمت الهی همان هدایت الهی است که از طریق عقل وراهنمایی پیامبران وکتاب های آسمانی شامل حال همه مردم شده است و هرکس از این رحمت استفاده کند ،به سعادت می رسد در غیر این صورت ،فرمان الهی برآن است که جهنم را از سرکشان پر کند.</a:t>
            </a:r>
          </a:p>
          <a:p>
            <a:endParaRPr lang="fa-IR" sz="2400" dirty="0"/>
          </a:p>
        </p:txBody>
      </p:sp>
    </p:spTree>
    <p:extLst>
      <p:ext uri="{BB962C8B-B14F-4D97-AF65-F5344CB8AC3E}">
        <p14:creationId xmlns:p14="http://schemas.microsoft.com/office/powerpoint/2010/main" val="303355825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6425" y="292100"/>
            <a:ext cx="10791091" cy="4351338"/>
          </a:xfrm>
        </p:spPr>
        <p:txBody>
          <a:bodyPr>
            <a:noAutofit/>
          </a:bodyPr>
          <a:lstStyle/>
          <a:p>
            <a:r>
              <a:rPr lang="fa-IR" sz="2400" dirty="0">
                <a:solidFill>
                  <a:srgbClr val="00B050"/>
                </a:solidFill>
              </a:rPr>
              <a:t>4.ملاقات الهی</a:t>
            </a:r>
          </a:p>
          <a:p>
            <a:r>
              <a:rPr lang="fa-IR" sz="2400" dirty="0"/>
              <a:t>خداوند متعال در آیه ی 156 سوره ی بقره (ما از آن خدا هستیم وبه سوی او باز می گردیم )هدف از آفرینش انسان را ملاقات الهی معرفی می کند .</a:t>
            </a:r>
          </a:p>
          <a:p>
            <a:r>
              <a:rPr lang="fa-IR" sz="2400" dirty="0"/>
              <a:t>از آیه ی بالا می توان به چند نکته پی برد که در زیر به برخی از آنها اشاره شده است.</a:t>
            </a:r>
          </a:p>
          <a:p>
            <a:r>
              <a:rPr lang="fa-IR" sz="2400" dirty="0">
                <a:solidFill>
                  <a:srgbClr val="FF66CC"/>
                </a:solidFill>
              </a:rPr>
              <a:t>یک</a:t>
            </a:r>
            <a:r>
              <a:rPr lang="fa-IR" sz="2400" dirty="0"/>
              <a:t>.انسان به عنوان موجودی تلاشگر وزحمت کش ،تلاشش هدفدار ودر حال حرکت وسیر است.</a:t>
            </a:r>
          </a:p>
          <a:p>
            <a:r>
              <a:rPr lang="fa-IR" sz="2400" dirty="0">
                <a:solidFill>
                  <a:srgbClr val="FF66CC"/>
                </a:solidFill>
              </a:rPr>
              <a:t>دو</a:t>
            </a:r>
            <a:r>
              <a:rPr lang="fa-IR" sz="2400" dirty="0"/>
              <a:t>.هدف سیر وغایت تلاش های انسان ،پروردگار است و انسان در نهایت با اوملاقات می کند.</a:t>
            </a:r>
          </a:p>
          <a:p>
            <a:r>
              <a:rPr lang="fa-IR" sz="2400" dirty="0">
                <a:solidFill>
                  <a:srgbClr val="FF66CC"/>
                </a:solidFill>
              </a:rPr>
              <a:t>سه</a:t>
            </a:r>
            <a:r>
              <a:rPr lang="fa-IR" sz="2400" dirty="0">
                <a:solidFill>
                  <a:srgbClr val="FFFF00"/>
                </a:solidFill>
              </a:rPr>
              <a:t>.</a:t>
            </a:r>
            <a:r>
              <a:rPr lang="fa-IR" sz="2400" dirty="0"/>
              <a:t>مفسران در مورد لقای الهی چند تفسیر کرده اندکه به برخی از ؟انها اشاره می کنیم:</a:t>
            </a:r>
          </a:p>
          <a:p>
            <a:r>
              <a:rPr lang="fa-IR" sz="2400" dirty="0" smtClean="0">
                <a:solidFill>
                  <a:srgbClr val="FF0000"/>
                </a:solidFill>
              </a:rPr>
              <a:t>الف.</a:t>
            </a:r>
            <a:r>
              <a:rPr lang="fa-IR" sz="2400" dirty="0" smtClean="0"/>
              <a:t>مقصود </a:t>
            </a:r>
            <a:r>
              <a:rPr lang="fa-IR" sz="2400" dirty="0"/>
              <a:t>شهود باطنی و لقای شهودی پروردگار است؟؛چنانکه از امام علی (ع) حکایت شده است((من پروردگاری را که نبینم ،نمی پرستم))</a:t>
            </a:r>
          </a:p>
          <a:p>
            <a:r>
              <a:rPr lang="fa-IR" sz="2400" dirty="0">
                <a:solidFill>
                  <a:srgbClr val="FF0000"/>
                </a:solidFill>
              </a:rPr>
              <a:t>ب.</a:t>
            </a:r>
            <a:r>
              <a:rPr lang="fa-IR" sz="2400" dirty="0"/>
              <a:t>مقصود از ملاقات پروردگار ،حضور در صحنه ی رستاخیز وملاقات آن صحنه یا ملاقات ثواب وعذاب الهی ذر رستاخیز است ؛یعنی منظور بازگشت به سوی پروردگار در رستاخیز است که همان هدف نهایی و غایت حرکت انسان می باشد</a:t>
            </a:r>
            <a:r>
              <a:rPr lang="fa-IR" sz="2400" dirty="0" smtClean="0"/>
              <a:t>.</a:t>
            </a:r>
            <a:endParaRPr lang="fa-IR" sz="2400" dirty="0"/>
          </a:p>
        </p:txBody>
      </p:sp>
    </p:spTree>
    <p:extLst>
      <p:ext uri="{BB962C8B-B14F-4D97-AF65-F5344CB8AC3E}">
        <p14:creationId xmlns:p14="http://schemas.microsoft.com/office/powerpoint/2010/main" val="170660240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893234"/>
            <a:ext cx="10058400" cy="4023360"/>
          </a:xfrm>
        </p:spPr>
        <p:txBody>
          <a:bodyPr>
            <a:normAutofit/>
          </a:bodyPr>
          <a:lstStyle/>
          <a:p>
            <a:r>
              <a:rPr lang="fa-IR" sz="2400" dirty="0">
                <a:solidFill>
                  <a:srgbClr val="FF66CC"/>
                </a:solidFill>
              </a:rPr>
              <a:t>چهار</a:t>
            </a:r>
            <a:r>
              <a:rPr lang="fa-IR" sz="2400" dirty="0"/>
              <a:t>.از آیه ی 6سوره ی انشقاق (ای انسان حقا که تو به سوی پروردگار خود به سختی در تلاشی واو را ملاقات خواهی کرد)چنین بر می آید که رنج انسان وقتی تمام می شود که پرونده دنیابسته شود وانسان با خدای خویش یا نتایج اعمال نیکش ملاقات کند.</a:t>
            </a:r>
          </a:p>
          <a:p>
            <a:r>
              <a:rPr lang="fa-IR" sz="2400" dirty="0"/>
              <a:t>جالب اینکه  در اینجا خطاب آیه به انسان است که در واقع همه نوع انسان را شامل می شود .از کلمه رب نیز استفاده می شود که این تلاش انسان ،جزئی از برنامه ربوبیت وتکامل وتربیت انسان است.</a:t>
            </a:r>
          </a:p>
          <a:p>
            <a:r>
              <a:rPr lang="fa-IR" sz="2400" dirty="0">
                <a:solidFill>
                  <a:srgbClr val="0070C0"/>
                </a:solidFill>
              </a:rPr>
              <a:t>اهداف آفرینش جهان</a:t>
            </a:r>
          </a:p>
          <a:p>
            <a:r>
              <a:rPr lang="fa-IR" sz="2400" dirty="0"/>
              <a:t>جهان مجموعه ای منظم است وهر مجموعه ی منظم ناظمی دارد که زیر نظر او وبر اسا س تدبیر های او به سوی هدف مشخصی حرکت می کند ،قرآن کریم جهان را در آیه ی 27 سوره ی ص (وآسمان وزمین وآنچه را که میان این دواست به باطل نیافریدیم ،این گمان کسانی است که کافر شده وحق پوشی کرده اند ) هدفدار معرفی می کند .</a:t>
            </a:r>
          </a:p>
          <a:p>
            <a:endParaRPr lang="fa-IR" sz="2400" dirty="0"/>
          </a:p>
          <a:p>
            <a:endParaRPr lang="fa-IR" sz="2400" dirty="0"/>
          </a:p>
        </p:txBody>
      </p:sp>
    </p:spTree>
    <p:extLst>
      <p:ext uri="{BB962C8B-B14F-4D97-AF65-F5344CB8AC3E}">
        <p14:creationId xmlns:p14="http://schemas.microsoft.com/office/powerpoint/2010/main" val="2232230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932" y="501308"/>
            <a:ext cx="11058379" cy="4351338"/>
          </a:xfrm>
        </p:spPr>
        <p:txBody>
          <a:bodyPr>
            <a:noAutofit/>
          </a:bodyPr>
          <a:lstStyle/>
          <a:p>
            <a:r>
              <a:rPr lang="fa-IR" sz="2400" dirty="0" smtClean="0"/>
              <a:t>واژه </a:t>
            </a:r>
            <a:r>
              <a:rPr lang="fa-IR" sz="2400" dirty="0"/>
              <a:t>ی حق در این گونه موارد به معنای هدفداری است ،در برابر آن واژه ی باطل قرار دارد که به معنای چیزی است بی هدف که محال است از خدای حکیم سرزند .</a:t>
            </a:r>
          </a:p>
          <a:p>
            <a:r>
              <a:rPr lang="fa-IR" sz="2400" dirty="0"/>
              <a:t>بنابراین ما در بند های زیر به تبیین اهداف آفرینش می پردازیم:</a:t>
            </a:r>
          </a:p>
          <a:p>
            <a:r>
              <a:rPr lang="fa-IR" sz="2400" dirty="0">
                <a:solidFill>
                  <a:srgbClr val="00B050"/>
                </a:solidFill>
              </a:rPr>
              <a:t>1.خلقت جهان برای انسان</a:t>
            </a:r>
          </a:p>
          <a:p>
            <a:r>
              <a:rPr lang="fa-IR" sz="2400" dirty="0"/>
              <a:t>خداوند متعال در آیه ی 22 سوره ی بقره می فرماید :</a:t>
            </a:r>
          </a:p>
          <a:p>
            <a:r>
              <a:rPr lang="fa-IR" sz="2400" dirty="0"/>
              <a:t>همان خدایی که زمین را برای شما فرشی گسترده وآسمان را بنایی افراشته قرار داد ؛و از آسمان آبی فرود آورد وبدان از میوه ها رزقی برای شما بیرون آورد پس برای خدا همتایانی قرار ندهید در حالی که خود می دانید .</a:t>
            </a:r>
          </a:p>
          <a:p>
            <a:r>
              <a:rPr lang="fa-IR" sz="2400" dirty="0"/>
              <a:t>براساس این آیات هر آنچه در زمین است برای آرامش وجهت خدمتگزاری انسان پدید آمده اند</a:t>
            </a:r>
          </a:p>
          <a:p>
            <a:r>
              <a:rPr lang="fa-IR" sz="2400" dirty="0">
                <a:solidFill>
                  <a:srgbClr val="00B050"/>
                </a:solidFill>
              </a:rPr>
              <a:t>2.دانش افزایی بشر</a:t>
            </a:r>
          </a:p>
          <a:p>
            <a:r>
              <a:rPr lang="fa-IR" sz="2400" dirty="0"/>
              <a:t>خداوند متعال در آیه ی 12 سوره ی طلاق می فرماید:</a:t>
            </a:r>
          </a:p>
          <a:p>
            <a:r>
              <a:rPr lang="fa-IR" sz="2400" dirty="0"/>
              <a:t>خدا همان کسی است که هفت آسمان وهمانند آنها هفت زمین آفرید،فرمان خدا در میان آنها فرود می آید ،تا بدانید که خدا بر هر چیزی تواناست وبه راستی دانش وی هر چیزی را در بر گرفته است .</a:t>
            </a:r>
          </a:p>
          <a:p>
            <a:endParaRPr lang="fa-IR" sz="2400" dirty="0"/>
          </a:p>
        </p:txBody>
      </p:sp>
    </p:spTree>
    <p:extLst>
      <p:ext uri="{BB962C8B-B14F-4D97-AF65-F5344CB8AC3E}">
        <p14:creationId xmlns:p14="http://schemas.microsoft.com/office/powerpoint/2010/main" val="419591453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763" y="419100"/>
            <a:ext cx="10945837" cy="4351338"/>
          </a:xfrm>
        </p:spPr>
        <p:txBody>
          <a:bodyPr>
            <a:noAutofit/>
          </a:bodyPr>
          <a:lstStyle/>
          <a:p>
            <a:r>
              <a:rPr lang="fa-IR" sz="2400" dirty="0" smtClean="0"/>
              <a:t>همانطور </a:t>
            </a:r>
            <a:r>
              <a:rPr lang="fa-IR" sz="2400" dirty="0"/>
              <a:t>که از آیه ی بالا بدست می آید هدف از آفرینش جهان ،علم وبالا رفتن آگاهی انسان است.</a:t>
            </a:r>
          </a:p>
          <a:p>
            <a:r>
              <a:rPr lang="fa-IR" sz="2400" dirty="0">
                <a:solidFill>
                  <a:srgbClr val="00B050"/>
                </a:solidFill>
              </a:rPr>
              <a:t>3. معاد وعدالت</a:t>
            </a:r>
          </a:p>
          <a:p>
            <a:r>
              <a:rPr lang="fa-IR" sz="2400" dirty="0"/>
              <a:t>در آیه ی 22 سوره ی جاثیه خداوند حق تعالی می فرماید:</a:t>
            </a:r>
          </a:p>
          <a:p>
            <a:r>
              <a:rPr lang="fa-IR" sz="2400" dirty="0"/>
              <a:t>وخدا آسمان ها وزمین را به حف آفریده است وتا هر کسی به موجب آنچه به دست آورده پاداش یابد وآنان مورد ستم قرار نخواهد گرفت.</a:t>
            </a:r>
          </a:p>
          <a:p>
            <a:r>
              <a:rPr lang="fa-IR" sz="2400" dirty="0"/>
              <a:t>پس یکی دیگر از اهداف آفرینش برپایی حق وعدالت است</a:t>
            </a:r>
            <a:r>
              <a:rPr lang="fa-IR" sz="2400" dirty="0" smtClean="0"/>
              <a:t>.</a:t>
            </a:r>
            <a:endParaRPr lang="fa-IR" sz="2400" dirty="0"/>
          </a:p>
          <a:p>
            <a:r>
              <a:rPr lang="fa-IR" sz="2400" dirty="0"/>
              <a:t>نتیجه گیری :</a:t>
            </a:r>
          </a:p>
          <a:p>
            <a:r>
              <a:rPr lang="fa-IR" sz="2400" dirty="0"/>
              <a:t>1.جهان بی هدف ،بیهوده وبازیچه آفریده نشده است ،بلکه هدفدار وبراساس حق آفریده شده است.</a:t>
            </a:r>
          </a:p>
          <a:p>
            <a:r>
              <a:rPr lang="fa-IR" sz="2400" dirty="0"/>
              <a:t> </a:t>
            </a:r>
            <a:r>
              <a:rPr lang="fa-IR" sz="2400" dirty="0" smtClean="0"/>
              <a:t>2.نعمت </a:t>
            </a:r>
            <a:r>
              <a:rPr lang="fa-IR" sz="2400" dirty="0"/>
              <a:t>های جهان برای خدمت به انسان های شایسته آفریده شده تا از آنها برای رسیدن به کمال وسعادت ودانش افزایی بهره جویند .</a:t>
            </a:r>
          </a:p>
          <a:p>
            <a:r>
              <a:rPr lang="fa-IR" sz="2400" dirty="0"/>
              <a:t> </a:t>
            </a:r>
            <a:r>
              <a:rPr lang="fa-IR" sz="2400" dirty="0" smtClean="0"/>
              <a:t>3.غایت </a:t>
            </a:r>
            <a:r>
              <a:rPr lang="fa-IR" sz="2400" dirty="0"/>
              <a:t>ونهایت جهان،برپایی رستاخیز ونظام عدل است تا هرکس به جزای عمل خویش برسد.</a:t>
            </a:r>
          </a:p>
          <a:p>
            <a:endParaRPr lang="fa-IR" sz="2400" dirty="0"/>
          </a:p>
        </p:txBody>
      </p:sp>
    </p:spTree>
    <p:extLst>
      <p:ext uri="{BB962C8B-B14F-4D97-AF65-F5344CB8AC3E}">
        <p14:creationId xmlns:p14="http://schemas.microsoft.com/office/powerpoint/2010/main" val="373883655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2466" y="332105"/>
            <a:ext cx="10515600" cy="4351338"/>
          </a:xfrm>
        </p:spPr>
        <p:txBody>
          <a:bodyPr>
            <a:noAutofit/>
          </a:bodyPr>
          <a:lstStyle/>
          <a:p>
            <a:r>
              <a:rPr lang="fa-IR" sz="2400" dirty="0"/>
              <a:t>1-     یکی از مهمترین دغدغه های بشر </a:t>
            </a:r>
            <a:r>
              <a:rPr lang="fa-IR" sz="2400" u="sng" dirty="0"/>
              <a:t>شناخت هدف آفرینش</a:t>
            </a:r>
            <a:r>
              <a:rPr lang="fa-IR" sz="2400" dirty="0"/>
              <a:t> می باشد</a:t>
            </a:r>
            <a:r>
              <a:rPr lang="fa-IR" sz="2400" dirty="0" smtClean="0"/>
              <a:t>.</a:t>
            </a:r>
            <a:endParaRPr lang="fa-IR" sz="2400" dirty="0"/>
          </a:p>
          <a:p>
            <a:r>
              <a:rPr lang="fa-IR" sz="2400" dirty="0"/>
              <a:t>2-     اهداف آفرینش جهان را توضیح دهید؟ صفحه </a:t>
            </a:r>
            <a:r>
              <a:rPr lang="fa-IR" sz="2400" dirty="0" smtClean="0"/>
              <a:t>127</a:t>
            </a:r>
            <a:endParaRPr lang="fa-IR" sz="2400" dirty="0"/>
          </a:p>
          <a:p>
            <a:r>
              <a:rPr lang="fa-IR" sz="2400" dirty="0"/>
              <a:t>3-     با توجه به آیه ((و ماخلقنا السماء و الارض و ما بینهما ... صفحه 127 و 128)) مقصود از زمین و آسمان و میان آن </a:t>
            </a:r>
            <a:r>
              <a:rPr lang="fa-IR" sz="2400" dirty="0" smtClean="0"/>
              <a:t>دوچیست</a:t>
            </a:r>
            <a:r>
              <a:rPr lang="fa-IR" sz="2400" dirty="0"/>
              <a:t>؟ صفحه 128 پارگراف دو </a:t>
            </a:r>
            <a:r>
              <a:rPr lang="fa-IR" sz="2400" dirty="0" smtClean="0"/>
              <a:t>م</a:t>
            </a:r>
            <a:endParaRPr lang="fa-IR" sz="2400" dirty="0"/>
          </a:p>
          <a:p>
            <a:r>
              <a:rPr lang="fa-IR" sz="2400" dirty="0"/>
              <a:t>4-     از منظر قرآن اهداف آفرینش جهان را نام ببرید و هر یک را به صورت مختصر توضیح دهید؟ صفحه 129 الی </a:t>
            </a:r>
            <a:r>
              <a:rPr lang="fa-IR" sz="2400" dirty="0" smtClean="0"/>
              <a:t>132</a:t>
            </a:r>
            <a:endParaRPr lang="fa-IR" sz="2400" dirty="0"/>
          </a:p>
          <a:p>
            <a:r>
              <a:rPr lang="fa-IR" sz="2400" dirty="0"/>
              <a:t>5-     با توجه به آیه ((الذی خلق الموت والحیاة لیبلوکم ایکم احسن عملا و هو العزیز الغفور))  چند نکته وجود دارد؟ صفحه 133الی 134 موارد یک. دو. سه. چهار. مورد یک پارگراف اول کافی است</a:t>
            </a:r>
            <a:r>
              <a:rPr lang="fa-IR" sz="2400" dirty="0" smtClean="0"/>
              <a:t>.</a:t>
            </a:r>
            <a:endParaRPr lang="fa-IR" sz="2400" dirty="0"/>
          </a:p>
          <a:p>
            <a:r>
              <a:rPr lang="fa-IR" sz="2400" dirty="0"/>
              <a:t>6-     آخرین درجه خضوع در برابر معبود </a:t>
            </a:r>
            <a:r>
              <a:rPr lang="fa-IR" sz="2400" u="sng" dirty="0"/>
              <a:t>عبودیت</a:t>
            </a:r>
            <a:r>
              <a:rPr lang="fa-IR" sz="2400" dirty="0"/>
              <a:t> </a:t>
            </a:r>
            <a:r>
              <a:rPr lang="fa-IR" sz="2400" dirty="0" smtClean="0"/>
              <a:t>است</a:t>
            </a:r>
            <a:endParaRPr lang="fa-IR" sz="2400" dirty="0"/>
          </a:p>
          <a:p>
            <a:r>
              <a:rPr lang="fa-IR" sz="2400" dirty="0"/>
              <a:t>7-     نهایت تسلیم در برابر ذات الهی </a:t>
            </a:r>
            <a:r>
              <a:rPr lang="fa-IR" sz="2400" u="sng" dirty="0"/>
              <a:t>عبودیت</a:t>
            </a:r>
            <a:r>
              <a:rPr lang="fa-IR" sz="2400" dirty="0"/>
              <a:t> </a:t>
            </a:r>
            <a:r>
              <a:rPr lang="fa-IR" sz="2400" dirty="0" smtClean="0"/>
              <a:t>است</a:t>
            </a:r>
            <a:endParaRPr lang="fa-IR" sz="2400" dirty="0"/>
          </a:p>
          <a:p>
            <a:r>
              <a:rPr lang="fa-IR" sz="2400" dirty="0"/>
              <a:t>8-     امام خمینی معرفت الهی را </a:t>
            </a:r>
            <a:r>
              <a:rPr lang="fa-IR" sz="2400" u="sng" dirty="0"/>
              <a:t>هدف آفرینش</a:t>
            </a:r>
            <a:r>
              <a:rPr lang="fa-IR" sz="2400" dirty="0"/>
              <a:t> میدانند</a:t>
            </a:r>
            <a:r>
              <a:rPr lang="fa-IR" sz="2400" dirty="0" smtClean="0"/>
              <a:t>.</a:t>
            </a:r>
            <a:endParaRPr lang="fa-IR" sz="2400" dirty="0"/>
          </a:p>
          <a:p>
            <a:r>
              <a:rPr lang="fa-IR" sz="2400" dirty="0"/>
              <a:t>9-     امام خمینی درباره معرفت الهی چه میگویند؟ صفحه 136 پارگراف </a:t>
            </a:r>
            <a:r>
              <a:rPr lang="fa-IR" sz="2400" dirty="0" smtClean="0"/>
              <a:t>دو</a:t>
            </a:r>
            <a:endParaRPr lang="fa-IR" sz="2400" dirty="0"/>
          </a:p>
          <a:p>
            <a:r>
              <a:rPr lang="fa-IR" sz="2400" dirty="0"/>
              <a:t>10-  </a:t>
            </a:r>
            <a:r>
              <a:rPr lang="fa-IR" sz="2400" u="sng" dirty="0"/>
              <a:t>وحدت</a:t>
            </a:r>
            <a:r>
              <a:rPr lang="fa-IR" sz="2400" dirty="0"/>
              <a:t> مظهر رحمت الهی است.</a:t>
            </a:r>
          </a:p>
          <a:p>
            <a:r>
              <a:rPr lang="fa-IR" sz="2400" dirty="0"/>
              <a:t> </a:t>
            </a:r>
          </a:p>
          <a:p>
            <a:endParaRPr lang="fa-IR" sz="2400" dirty="0"/>
          </a:p>
        </p:txBody>
      </p:sp>
    </p:spTree>
    <p:extLst>
      <p:ext uri="{BB962C8B-B14F-4D97-AF65-F5344CB8AC3E}">
        <p14:creationId xmlns:p14="http://schemas.microsoft.com/office/powerpoint/2010/main" val="321343220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809" y="-228600"/>
            <a:ext cx="10515600" cy="1325563"/>
          </a:xfrm>
        </p:spPr>
        <p:txBody>
          <a:bodyPr>
            <a:normAutofit fontScale="90000"/>
          </a:bodyPr>
          <a:lstStyle/>
          <a:p>
            <a:pPr algn="ctr"/>
            <a:r>
              <a:rPr lang="fa-IR" b="1" dirty="0" smtClean="0">
                <a:solidFill>
                  <a:srgbClr val="0070C0"/>
                </a:solidFill>
              </a:rPr>
              <a:t>قرآن وبهداشت روان </a:t>
            </a:r>
            <a:r>
              <a:rPr lang="fa-IR" b="1" dirty="0"/>
              <a:t/>
            </a:r>
            <a:br>
              <a:rPr lang="fa-IR" b="1" dirty="0"/>
            </a:br>
            <a:endParaRPr lang="fa-IR" dirty="0"/>
          </a:p>
        </p:txBody>
      </p:sp>
      <p:sp>
        <p:nvSpPr>
          <p:cNvPr id="3" name="Content Placeholder 2"/>
          <p:cNvSpPr>
            <a:spLocks noGrp="1"/>
          </p:cNvSpPr>
          <p:nvPr>
            <p:ph idx="1"/>
          </p:nvPr>
        </p:nvSpPr>
        <p:spPr>
          <a:xfrm>
            <a:off x="152400" y="434181"/>
            <a:ext cx="11800843" cy="4351338"/>
          </a:xfrm>
        </p:spPr>
        <p:txBody>
          <a:bodyPr>
            <a:noAutofit/>
          </a:bodyPr>
          <a:lstStyle/>
          <a:p>
            <a:r>
              <a:rPr lang="fa-IR" sz="2000" dirty="0"/>
              <a:t>درباره هدایت گری و شفا بخشی قرآن از منظر قرآن و روایات توضیح دهید؟ صفحه </a:t>
            </a:r>
            <a:r>
              <a:rPr lang="fa-IR" sz="2000" dirty="0" smtClean="0"/>
              <a:t>173</a:t>
            </a:r>
            <a:endParaRPr lang="fa-IR" sz="2000" dirty="0"/>
          </a:p>
          <a:p>
            <a:r>
              <a:rPr lang="fa-IR" sz="2000" dirty="0"/>
              <a:t>شفا بخشی قرآن از دیدگاه امام علی را اتوضیح دهید؟ صفحه </a:t>
            </a:r>
            <a:r>
              <a:rPr lang="fa-IR" sz="2000" dirty="0" smtClean="0"/>
              <a:t>17</a:t>
            </a:r>
            <a:endParaRPr lang="fa-IR" sz="2000" dirty="0"/>
          </a:p>
          <a:p>
            <a:r>
              <a:rPr lang="fa-IR" sz="2000" dirty="0"/>
              <a:t>مطالعات تاریخی یکی از شواهد شفا بخش قرآن است. در این مورد توضیح دهید. / یا شفا بخشی قرآن را از منظر تاریخی بیان کنید؟  صفحه </a:t>
            </a:r>
            <a:r>
              <a:rPr lang="fa-IR" sz="2000" dirty="0" smtClean="0"/>
              <a:t>175</a:t>
            </a:r>
            <a:endParaRPr lang="fa-IR" sz="2000" dirty="0"/>
          </a:p>
          <a:p>
            <a:r>
              <a:rPr lang="fa-IR" sz="2000" dirty="0"/>
              <a:t> بیماریهای درمان پذیر از منظر قرآن چه هستند؟ / یا راه کارهای درمان بیماری از منظر قرآن؟ صفحه </a:t>
            </a:r>
            <a:r>
              <a:rPr lang="fa-IR" sz="2000" dirty="0" smtClean="0"/>
              <a:t>176</a:t>
            </a:r>
          </a:p>
          <a:p>
            <a:r>
              <a:rPr lang="fa-IR" sz="2000" dirty="0" smtClean="0"/>
              <a:t>راه </a:t>
            </a:r>
            <a:r>
              <a:rPr lang="fa-IR" sz="2000" dirty="0"/>
              <a:t>کارهای بیماریهای اجتماعی را از منظر قرآن بیان کنید و دو مورد را مختصر توضبح دهید. صفحه </a:t>
            </a:r>
            <a:r>
              <a:rPr lang="fa-IR" sz="2000" dirty="0" smtClean="0"/>
              <a:t>177</a:t>
            </a:r>
            <a:endParaRPr lang="fa-IR" sz="2000" dirty="0"/>
          </a:p>
          <a:p>
            <a:r>
              <a:rPr lang="fa-IR" sz="2000" dirty="0"/>
              <a:t>فراخوانی به صلح و پرهیز از جنگ در موارد ضروری را توضیح دهید. صفحه </a:t>
            </a:r>
            <a:r>
              <a:rPr lang="fa-IR" sz="2000" dirty="0" smtClean="0"/>
              <a:t>179</a:t>
            </a:r>
            <a:endParaRPr lang="fa-IR" sz="2000" dirty="0"/>
          </a:p>
          <a:p>
            <a:r>
              <a:rPr lang="fa-IR" sz="2000" dirty="0"/>
              <a:t>راهکارهای تامین بهداشت روانی از منظر قرآن را توضیح دهید؟ صفحه </a:t>
            </a:r>
            <a:r>
              <a:rPr lang="fa-IR" sz="2000" dirty="0" smtClean="0"/>
              <a:t>184</a:t>
            </a:r>
            <a:endParaRPr lang="fa-IR" sz="2000" dirty="0"/>
          </a:p>
          <a:p>
            <a:r>
              <a:rPr lang="fa-IR" sz="2000" dirty="0"/>
              <a:t>نتش وحدت در بهداشت روانی چیست؟ صفحه </a:t>
            </a:r>
            <a:r>
              <a:rPr lang="fa-IR" sz="2000" dirty="0" smtClean="0"/>
              <a:t>185</a:t>
            </a:r>
            <a:endParaRPr lang="fa-IR" sz="2000" dirty="0"/>
          </a:p>
          <a:p>
            <a:r>
              <a:rPr lang="fa-IR" sz="2000" dirty="0"/>
              <a:t>نقش ایمان را در بهداشت روانی توضیح دهید؟ صفحه </a:t>
            </a:r>
            <a:r>
              <a:rPr lang="fa-IR" sz="2000" dirty="0" smtClean="0"/>
              <a:t>185</a:t>
            </a:r>
            <a:endParaRPr lang="fa-IR" sz="2000" dirty="0"/>
          </a:p>
          <a:p>
            <a:r>
              <a:rPr lang="fa-IR" sz="2000" dirty="0"/>
              <a:t>چرا از دیدگاه قرآن امور جهان تصادفی نیست؟ صفحه </a:t>
            </a:r>
            <a:r>
              <a:rPr lang="fa-IR" sz="2000" dirty="0" smtClean="0"/>
              <a:t>189</a:t>
            </a:r>
            <a:endParaRPr lang="fa-IR" sz="2000" dirty="0"/>
          </a:p>
          <a:p>
            <a:r>
              <a:rPr lang="fa-IR" sz="2000" dirty="0"/>
              <a:t>تاثیر اعتقاد به معاد در بهداشت روان چیست؟ صفحه </a:t>
            </a:r>
            <a:r>
              <a:rPr lang="fa-IR" sz="2000" dirty="0" smtClean="0"/>
              <a:t>190</a:t>
            </a:r>
          </a:p>
          <a:p>
            <a:r>
              <a:rPr lang="fa-IR" sz="2000" dirty="0" smtClean="0"/>
              <a:t>رابطه </a:t>
            </a:r>
            <a:r>
              <a:rPr lang="fa-IR" sz="2000" dirty="0"/>
              <a:t>توکل با بهداشت روانی چیست؟ صفحه 192 خط اول توکل به معنای</a:t>
            </a:r>
            <a:r>
              <a:rPr lang="fa-IR" sz="2000" dirty="0" smtClean="0"/>
              <a:t>...</a:t>
            </a:r>
            <a:endParaRPr lang="fa-IR" sz="2000" dirty="0"/>
          </a:p>
          <a:p>
            <a:r>
              <a:rPr lang="fa-IR" sz="2000" dirty="0"/>
              <a:t>چگونه حسن ظن میتواند به عنوان راه کار خوبی برای جلوگیری از فشار روانی باشد؟ صفحه 20</a:t>
            </a:r>
          </a:p>
          <a:p>
            <a:endParaRPr lang="fa-IR" sz="2000" dirty="0"/>
          </a:p>
        </p:txBody>
      </p:sp>
    </p:spTree>
    <p:extLst>
      <p:ext uri="{BB962C8B-B14F-4D97-AF65-F5344CB8AC3E}">
        <p14:creationId xmlns:p14="http://schemas.microsoft.com/office/powerpoint/2010/main" val="146433754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pPr algn="ctr"/>
            <a:r>
              <a:rPr lang="fa-IR" b="1" dirty="0" smtClean="0">
                <a:solidFill>
                  <a:srgbClr val="0070C0"/>
                </a:solidFill>
              </a:rPr>
              <a:t>ازدواج </a:t>
            </a:r>
            <a:r>
              <a:rPr lang="fa-IR" b="1" dirty="0"/>
              <a:t/>
            </a:r>
            <a:br>
              <a:rPr lang="fa-IR" b="1" dirty="0"/>
            </a:br>
            <a:endParaRPr lang="fa-IR" dirty="0"/>
          </a:p>
        </p:txBody>
      </p:sp>
      <p:sp>
        <p:nvSpPr>
          <p:cNvPr id="3" name="Content Placeholder 2"/>
          <p:cNvSpPr>
            <a:spLocks noGrp="1"/>
          </p:cNvSpPr>
          <p:nvPr>
            <p:ph idx="1"/>
          </p:nvPr>
        </p:nvSpPr>
        <p:spPr>
          <a:xfrm>
            <a:off x="973211" y="815181"/>
            <a:ext cx="10515600" cy="4351338"/>
          </a:xfrm>
        </p:spPr>
        <p:txBody>
          <a:bodyPr>
            <a:noAutofit/>
          </a:bodyPr>
          <a:lstStyle/>
          <a:p>
            <a:r>
              <a:rPr lang="fa-IR" sz="2400" dirty="0"/>
              <a:t>ازدواج شیرین ترین و پرخاطره ترین رخ داد دوران حیاط هر شخص است.دختر یا پسر با ازدواج کردن،هم به نیازهای غریزی خود پاسخ میدهند و هم یک همنشینی پیدا می کند که شادی ها و موفقیت های خود را با او تقسیم کند و در سختی ها به او پناه آورد.همسران با یکدیگر و با تلاش،به استقلال مالی می رسند و با داشتن فرزندان سالم خود را از نعمت های دنیا و آخرت بهره مند می سازند.</a:t>
            </a:r>
          </a:p>
          <a:p>
            <a:r>
              <a:rPr lang="fa-IR" sz="2400" dirty="0"/>
              <a:t>در اینجاما به2سوال می خواهیم پاسخ دهیم:</a:t>
            </a:r>
          </a:p>
          <a:p>
            <a:r>
              <a:rPr lang="fa-IR" sz="2400" dirty="0"/>
              <a:t>1‍‍‍\پدیده ازدواج چیست؟  2\ویژگی همسر مشترک کدام است؟</a:t>
            </a:r>
          </a:p>
          <a:p>
            <a:r>
              <a:rPr lang="fa-IR" sz="2400" dirty="0">
                <a:solidFill>
                  <a:srgbClr val="0070C0"/>
                </a:solidFill>
              </a:rPr>
              <a:t>جایگاه و ثمرات ازدواج از منظر قرآن و روایات:</a:t>
            </a:r>
          </a:p>
          <a:p>
            <a:r>
              <a:rPr lang="fa-IR" sz="2400" dirty="0"/>
              <a:t>با توجه به آیات قرآن،مشخص می شود که آفرینش حوا با فاصله کوتاهی پس از آفرینش آدم بوده و این نیاز غریزی و فطری انسان را به داشتن همسر بیان میکند و خداوند ازدواج کردن را از نعمت های خود شمرده است.همچنین با توجه به آیات قرآن،داشتن فرزند هم یک نیاز عاطفی برای انسان است و هم باعث تکثیر و بقای نسل آدمی می شود.</a:t>
            </a:r>
          </a:p>
          <a:p>
            <a:r>
              <a:rPr lang="fa-IR" sz="2400" dirty="0"/>
              <a:t>آیه21سوره روم بیان می دارد:</a:t>
            </a:r>
          </a:p>
          <a:p>
            <a:r>
              <a:rPr lang="fa-IR" sz="2400" dirty="0"/>
              <a:t>1) وجود همسر از نشانه های قدرت و مهر خدا به بندگان است.</a:t>
            </a:r>
          </a:p>
          <a:p>
            <a:endParaRPr lang="fa-IR" sz="2400" dirty="0"/>
          </a:p>
        </p:txBody>
      </p:sp>
    </p:spTree>
    <p:extLst>
      <p:ext uri="{BB962C8B-B14F-4D97-AF65-F5344CB8AC3E}">
        <p14:creationId xmlns:p14="http://schemas.microsoft.com/office/powerpoint/2010/main" val="244965290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0280" y="1159934"/>
            <a:ext cx="10058400" cy="4023360"/>
          </a:xfrm>
        </p:spPr>
        <p:txBody>
          <a:bodyPr>
            <a:normAutofit/>
          </a:bodyPr>
          <a:lstStyle/>
          <a:p>
            <a:r>
              <a:rPr lang="fa-IR" sz="2400" dirty="0" smtClean="0"/>
              <a:t>2)</a:t>
            </a:r>
            <a:r>
              <a:rPr lang="fa-IR" sz="2400" dirty="0"/>
              <a:t> زن و مرداز یک گوهر آفریده شده اند.</a:t>
            </a:r>
          </a:p>
          <a:p>
            <a:r>
              <a:rPr lang="fa-IR" sz="2400" dirty="0"/>
              <a:t>3) خدا هم برای مردان هم برای زنان،همسرانی از جنس خودشان قرار داده است.</a:t>
            </a:r>
          </a:p>
          <a:p>
            <a:r>
              <a:rPr lang="fa-IR" sz="2400" dirty="0"/>
              <a:t>4) با ازدواج کردن انسان به آرامش می رسد.</a:t>
            </a:r>
          </a:p>
          <a:p>
            <a:r>
              <a:rPr lang="fa-IR" sz="2400" dirty="0"/>
              <a:t>5) یک عمر با هم زندگی کردن و در شادی ها و غم ها شریک یکدیگر بودن،محبت و همدلی خاصی را می خواهد که خیلی فراتر از محبت های رایج میان دوستان است.بنابراین خداوند چنین محبت و پیوند قلبی را میان دل های زن و مرد ایجاد کرده است.</a:t>
            </a:r>
          </a:p>
          <a:p>
            <a:pPr marL="0" indent="0">
              <a:buNone/>
            </a:pPr>
            <a:endParaRPr lang="fa-IR" sz="2400" dirty="0"/>
          </a:p>
          <a:p>
            <a:endParaRPr lang="fa-IR" sz="2400" dirty="0"/>
          </a:p>
        </p:txBody>
      </p:sp>
    </p:spTree>
    <p:extLst>
      <p:ext uri="{BB962C8B-B14F-4D97-AF65-F5344CB8AC3E}">
        <p14:creationId xmlns:p14="http://schemas.microsoft.com/office/powerpoint/2010/main" val="103260679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625" y="804741"/>
            <a:ext cx="10515600" cy="4351338"/>
          </a:xfrm>
        </p:spPr>
        <p:txBody>
          <a:bodyPr>
            <a:noAutofit/>
          </a:bodyPr>
          <a:lstStyle/>
          <a:p>
            <a:r>
              <a:rPr lang="fa-IR" sz="2400" dirty="0" smtClean="0"/>
              <a:t>در مورد تفاوت مودت و رحمت باید گفت:</a:t>
            </a:r>
          </a:p>
          <a:p>
            <a:r>
              <a:rPr lang="fa-IR" sz="2400" b="1" dirty="0" smtClean="0"/>
              <a:t>رحمت</a:t>
            </a:r>
            <a:r>
              <a:rPr lang="fa-IR" sz="2400" dirty="0" smtClean="0"/>
              <a:t>: مهر باطنی و قلبی است.</a:t>
            </a:r>
          </a:p>
          <a:p>
            <a:r>
              <a:rPr lang="fa-IR" sz="2400" b="1" dirty="0" smtClean="0"/>
              <a:t>مودت</a:t>
            </a:r>
            <a:r>
              <a:rPr lang="fa-IR" sz="2400" dirty="0" smtClean="0"/>
              <a:t>: اثری است که در نتیجه آن مهر قلبی بر زبان یا رفتار ظاهر می شود.یعنی خداوند در دل و در زبان و رفتار شما مهر و ملاطفت نسبت به یکدیگر را قرار داده است.بنابراین خداوند ازدواج را به عنوان یک سنت رایج میان همه ی پیامبران نیز قرار داده است و تناقضی بین اقتضاعات بشری و رسیدن به مقام پیامبری وجود ندارد. </a:t>
            </a:r>
          </a:p>
          <a:p>
            <a:r>
              <a:rPr lang="fa-IR" sz="2400" b="1" dirty="0">
                <a:solidFill>
                  <a:srgbClr val="0070C0"/>
                </a:solidFill>
              </a:rPr>
              <a:t>اسلام و تشویق به </a:t>
            </a:r>
            <a:r>
              <a:rPr lang="fa-IR" sz="2400" b="1" dirty="0" smtClean="0">
                <a:solidFill>
                  <a:srgbClr val="0070C0"/>
                </a:solidFill>
              </a:rPr>
              <a:t>ازدواج:</a:t>
            </a:r>
            <a:endParaRPr lang="fa-IR" sz="2400" dirty="0">
              <a:solidFill>
                <a:srgbClr val="0070C0"/>
              </a:solidFill>
            </a:endParaRPr>
          </a:p>
          <a:p>
            <a:r>
              <a:rPr lang="fa-IR" sz="2400" dirty="0"/>
              <a:t>در اسلام برای تسریع در ازدواج تشویق های فراوانی شده است. سوره نور در این مورد به والدین میفرماید: فرزندان و کنیزان و غلامان صالح خود را همسر دهید و اگر تنگ دست هم باشند خداوند آنان را بی نیاز خواهد کرد</a:t>
            </a:r>
            <a:r>
              <a:rPr lang="fa-IR" sz="2400" dirty="0" smtClean="0"/>
              <a:t>.</a:t>
            </a:r>
          </a:p>
          <a:p>
            <a:endParaRPr lang="fa-IR" sz="2400" dirty="0"/>
          </a:p>
          <a:p>
            <a:pPr marL="0" indent="0">
              <a:buNone/>
            </a:pPr>
            <a:endParaRPr lang="fa-IR" sz="2400" dirty="0"/>
          </a:p>
        </p:txBody>
      </p:sp>
    </p:spTree>
    <p:extLst>
      <p:ext uri="{BB962C8B-B14F-4D97-AF65-F5344CB8AC3E}">
        <p14:creationId xmlns:p14="http://schemas.microsoft.com/office/powerpoint/2010/main" val="1012741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8876" y="0"/>
            <a:ext cx="10515600" cy="1325563"/>
          </a:xfrm>
        </p:spPr>
        <p:txBody>
          <a:bodyPr>
            <a:normAutofit fontScale="90000"/>
          </a:bodyPr>
          <a:lstStyle/>
          <a:p>
            <a:pPr algn="ctr"/>
            <a:r>
              <a:rPr lang="fa-IR" b="1" dirty="0" smtClean="0">
                <a:solidFill>
                  <a:srgbClr val="0070C0"/>
                </a:solidFill>
              </a:rPr>
              <a:t>ثمره انس با قرآن</a:t>
            </a:r>
            <a:r>
              <a:rPr lang="fa-IR" dirty="0" smtClean="0">
                <a:solidFill>
                  <a:srgbClr val="0070C0"/>
                </a:solidFill>
              </a:rPr>
              <a:t/>
            </a:r>
            <a:br>
              <a:rPr lang="fa-IR" dirty="0" smtClean="0">
                <a:solidFill>
                  <a:srgbClr val="0070C0"/>
                </a:solidFill>
              </a:rPr>
            </a:br>
            <a:endParaRPr lang="fa-IR" dirty="0">
              <a:solidFill>
                <a:srgbClr val="0070C0"/>
              </a:solidFill>
            </a:endParaRPr>
          </a:p>
        </p:txBody>
      </p:sp>
      <p:sp>
        <p:nvSpPr>
          <p:cNvPr id="3" name="Content Placeholder 2"/>
          <p:cNvSpPr>
            <a:spLocks noGrp="1"/>
          </p:cNvSpPr>
          <p:nvPr>
            <p:ph idx="1"/>
          </p:nvPr>
        </p:nvSpPr>
        <p:spPr>
          <a:xfrm>
            <a:off x="610576" y="898525"/>
            <a:ext cx="10515600" cy="4351338"/>
          </a:xfrm>
        </p:spPr>
        <p:txBody>
          <a:bodyPr>
            <a:noAutofit/>
          </a:bodyPr>
          <a:lstStyle/>
          <a:p>
            <a:r>
              <a:rPr lang="fa-IR" sz="2400" b="1" dirty="0" smtClean="0"/>
              <a:t>مقام </a:t>
            </a:r>
            <a:r>
              <a:rPr lang="fa-IR" sz="2400" b="1" dirty="0"/>
              <a:t>معظم رهبري در اين باره مي گويد :</a:t>
            </a:r>
            <a:endParaRPr lang="fa-IR" sz="2400" dirty="0"/>
          </a:p>
          <a:p>
            <a:r>
              <a:rPr lang="fa-IR" sz="2400" dirty="0"/>
              <a:t>انس با قرآن  ، معرفت اسلامي رادر ذهن ما قوي تر وعميق تر مي كند ، و بدبختي جوامع  اسلامي به خاطر دوري از قرآن و حقايق و معارف آن است. در آيات قرآن ، توجه و تنبه وتدبر نيست ، لذا كشورهاي اسلامي عقب مانده اند</a:t>
            </a:r>
            <a:r>
              <a:rPr lang="fa-IR" sz="2400" dirty="0" smtClean="0"/>
              <a:t>.    </a:t>
            </a:r>
          </a:p>
          <a:p>
            <a:r>
              <a:rPr lang="fa-IR" sz="2400" dirty="0" smtClean="0">
                <a:solidFill>
                  <a:srgbClr val="FF0000"/>
                </a:solidFill>
              </a:rPr>
              <a:t>نمونه سوالات تستی وتشریحی وتکمیلی </a:t>
            </a:r>
          </a:p>
          <a:p>
            <a:r>
              <a:rPr lang="fa-IR" sz="2400" dirty="0" smtClean="0"/>
              <a:t>1-</a:t>
            </a:r>
            <a:r>
              <a:rPr lang="fa-IR" sz="2400" dirty="0"/>
              <a:t> مراتب انس با قرآن را به ترتيب نام ببريد و هر يك را توضيح دهيد؟</a:t>
            </a:r>
          </a:p>
          <a:p>
            <a:r>
              <a:rPr lang="fa-IR" sz="2400" b="1" dirty="0"/>
              <a:t>1- </a:t>
            </a:r>
            <a:r>
              <a:rPr lang="fa-IR" sz="2400" dirty="0"/>
              <a:t>گوش فرا دادن ونظر كردن  به آيات قرآن  2- تلاوت  قرآن 3- در ك معاني ومفاهيم قرآن 4- تفسير </a:t>
            </a:r>
            <a:r>
              <a:rPr lang="fa-IR" sz="2400" dirty="0" smtClean="0"/>
              <a:t>قرآن  5- </a:t>
            </a:r>
            <a:r>
              <a:rPr lang="fa-IR" sz="2400" dirty="0"/>
              <a:t>تدبر در قرآن </a:t>
            </a:r>
            <a:r>
              <a:rPr lang="fa-IR" sz="2400" b="1" dirty="0" smtClean="0"/>
              <a:t>   </a:t>
            </a:r>
          </a:p>
          <a:p>
            <a:r>
              <a:rPr lang="fa-IR" sz="2400" b="1" dirty="0"/>
              <a:t>1</a:t>
            </a:r>
            <a:r>
              <a:rPr lang="fa-IR" sz="2400" dirty="0"/>
              <a:t>- شناخت جامع ومنسجم پيامدهاي قرآني در گرو چيست ؟</a:t>
            </a:r>
          </a:p>
          <a:p>
            <a:r>
              <a:rPr lang="fa-IR" sz="2400" dirty="0"/>
              <a:t>الف) تلاوت  قرآن                                       ب) درك معاني</a:t>
            </a:r>
          </a:p>
          <a:p>
            <a:r>
              <a:rPr lang="fa-IR" sz="2400" dirty="0"/>
              <a:t>ج) تفسير                                        د)  گوش دادن به آيات قرآني </a:t>
            </a:r>
          </a:p>
          <a:p>
            <a:r>
              <a:rPr lang="fa-IR" sz="2400" dirty="0"/>
              <a:t>گزينه صحيح : ج</a:t>
            </a:r>
          </a:p>
          <a:p>
            <a:pPr marL="0" indent="0">
              <a:buNone/>
            </a:pPr>
            <a:endParaRPr lang="fa-IR" sz="2400" dirty="0">
              <a:solidFill>
                <a:srgbClr val="00B050"/>
              </a:solidFill>
            </a:endParaRPr>
          </a:p>
        </p:txBody>
      </p:sp>
    </p:spTree>
    <p:extLst>
      <p:ext uri="{BB962C8B-B14F-4D97-AF65-F5344CB8AC3E}">
        <p14:creationId xmlns:p14="http://schemas.microsoft.com/office/powerpoint/2010/main" val="382226647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9375" y="332105"/>
            <a:ext cx="10515600" cy="4351338"/>
          </a:xfrm>
        </p:spPr>
        <p:txBody>
          <a:bodyPr>
            <a:noAutofit/>
          </a:bodyPr>
          <a:lstStyle/>
          <a:p>
            <a:r>
              <a:rPr lang="fa-IR" sz="2400" b="1" dirty="0" smtClean="0"/>
              <a:t>چند نکته درباره این آیه :</a:t>
            </a:r>
            <a:endParaRPr lang="fa-IR" sz="2400" dirty="0" smtClean="0"/>
          </a:p>
          <a:p>
            <a:r>
              <a:rPr lang="fa-IR" sz="2400" dirty="0" smtClean="0"/>
              <a:t>وانکحوا الایامی منکم والصالحین من عبادکم و امائکم ان یکونوافقراء یغنهم الله من فضله والله واسع علیم ولیستعفف الذین لایجدون نکاحا.</a:t>
            </a:r>
          </a:p>
          <a:p>
            <a:r>
              <a:rPr lang="fa-IR" sz="2400" dirty="0" smtClean="0"/>
              <a:t>1- دستور به والدین برای ازدواج فرزندان پس از این دستورات آمده که: زنان و مردان چشم خود را از حرام بپوشانند و زنان زینتهای خود را آشکار نکنند، روسری بر سرکنند و اگر کسی امکان ازدواج ندارد پاکدامنی خود را حفظ کند: یعنی دعو مردان و زنان مؤمن به عفت چشم و دامن، و مبارزه با خواهش ها و امیال نفسانی دعوت زنان برای حفظ پوشش و پرهیز از زینت گرایی. دستور به والدین برای مهیا ساختن زمینه های ازدواج و نترسیدن از فقر و حفظ پاکدامنی برای جوانانی که زمینه ازدواج برای آنان فراهم نیست.</a:t>
            </a:r>
          </a:p>
          <a:p>
            <a:r>
              <a:rPr lang="fa-IR" sz="2400" dirty="0" smtClean="0"/>
              <a:t>بنابراین نتیجه میگیریم که اسلام با سرکوب غرایز جنسی مخالف است. </a:t>
            </a:r>
          </a:p>
          <a:p>
            <a:r>
              <a:rPr lang="fa-IR" sz="2400" dirty="0"/>
              <a:t>2- علت این که در این آیه از والدین خواسته شده تا زمینه ازدواج را فراهم کنند این است که:</a:t>
            </a:r>
          </a:p>
          <a:p>
            <a:r>
              <a:rPr lang="fa-IR" sz="2400" dirty="0"/>
              <a:t>جوانان به دلیل مشکلات مالی و به دلیل شرم و حیا عموما مستقیم اقدام به ازدواج نمیکنند البته آماده سازی زمینه برای ازدواج جوانان را حکومت اسلامی نیز میتواند انجام دهد</a:t>
            </a:r>
            <a:r>
              <a:rPr lang="fa-IR" sz="2400" dirty="0" smtClean="0"/>
              <a:t>.</a:t>
            </a:r>
            <a:endParaRPr lang="fa-IR" sz="2400" dirty="0"/>
          </a:p>
        </p:txBody>
      </p:sp>
    </p:spTree>
    <p:extLst>
      <p:ext uri="{BB962C8B-B14F-4D97-AF65-F5344CB8AC3E}">
        <p14:creationId xmlns:p14="http://schemas.microsoft.com/office/powerpoint/2010/main" val="35779225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1042" y="596069"/>
            <a:ext cx="10889566" cy="4351338"/>
          </a:xfrm>
        </p:spPr>
        <p:txBody>
          <a:bodyPr>
            <a:noAutofit/>
          </a:bodyPr>
          <a:lstStyle/>
          <a:p>
            <a:r>
              <a:rPr lang="fa-IR" sz="2400" dirty="0" smtClean="0"/>
              <a:t>3- از این آیه چنین برمی آید که مهمترین علل بازدارنده ازدواج برای جوانان، ترس از فقر و تنگدستی است.</a:t>
            </a:r>
          </a:p>
          <a:p>
            <a:r>
              <a:rPr lang="fa-IR" sz="2400" dirty="0" smtClean="0"/>
              <a:t>در روایات آمده است کسی که دلیل ترس از فقر و تنگدستی ازدواج میکند دچار سوء ظن به خدا شده است.</a:t>
            </a:r>
          </a:p>
          <a:p>
            <a:r>
              <a:rPr lang="fa-IR" sz="2400" dirty="0" smtClean="0"/>
              <a:t>در روایات نیز همسو با قرآن به ازدواج پافشاری شده؛ مانند:</a:t>
            </a:r>
          </a:p>
          <a:p>
            <a:r>
              <a:rPr lang="fa-IR" sz="2400" dirty="0" smtClean="0"/>
              <a:t>1- ازدواج سنت پیامبر(ص) است و رویگردی از آن نیز رویگردی از سنت آن حضرت است.</a:t>
            </a:r>
          </a:p>
          <a:p>
            <a:r>
              <a:rPr lang="fa-IR" sz="2400" dirty="0" smtClean="0"/>
              <a:t>2- محبوب ترین و محکم ترین بنیاد در اسلام ازدواج است.  </a:t>
            </a:r>
          </a:p>
          <a:p>
            <a:r>
              <a:rPr lang="fa-IR" sz="2400" dirty="0"/>
              <a:t>3- با ازدواج دین کامل میشود؛ نصف دین تقوا و نصف دیگر آن ازدواج است به همین خاطر عبادت فرد متاهل به مجرد ارجع است.</a:t>
            </a:r>
          </a:p>
          <a:p>
            <a:r>
              <a:rPr lang="fa-IR" sz="2400" dirty="0"/>
              <a:t>4- از ترک ازدواج به دلیل ترس از فقر نهی شده و ازدواج زمینه کسب روزی بیشتر است.</a:t>
            </a:r>
          </a:p>
          <a:p>
            <a:r>
              <a:rPr lang="fa-IR" sz="2400" dirty="0"/>
              <a:t>5- کسی که مجرد مانده و پاسخی معقول و منطقی برای نیازهای غریزی ندارد بیشتر در معرض آفات و انحرافات اخلاق و رفتار قرار میگیرد و کس که  تا لحظه مرگ مجرد باشد از بدترین مردگان است.</a:t>
            </a:r>
          </a:p>
          <a:p>
            <a:pPr marL="0" indent="0">
              <a:buNone/>
            </a:pPr>
            <a:endParaRPr lang="fa-IR" sz="2400" dirty="0" smtClean="0"/>
          </a:p>
          <a:p>
            <a:endParaRPr lang="fa-IR" sz="2400" dirty="0" smtClean="0"/>
          </a:p>
          <a:p>
            <a:endParaRPr lang="fa-IR" sz="2400" dirty="0" smtClean="0"/>
          </a:p>
          <a:p>
            <a:endParaRPr lang="fa-IR" sz="2400" dirty="0" smtClean="0"/>
          </a:p>
          <a:p>
            <a:endParaRPr lang="fa-IR" sz="2400" dirty="0" smtClean="0"/>
          </a:p>
          <a:p>
            <a:endParaRPr lang="fa-IR" sz="2400" dirty="0"/>
          </a:p>
        </p:txBody>
      </p:sp>
    </p:spTree>
    <p:extLst>
      <p:ext uri="{BB962C8B-B14F-4D97-AF65-F5344CB8AC3E}">
        <p14:creationId xmlns:p14="http://schemas.microsoft.com/office/powerpoint/2010/main" val="29444402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412" y="385640"/>
            <a:ext cx="10805160" cy="4351338"/>
          </a:xfrm>
        </p:spPr>
        <p:txBody>
          <a:bodyPr>
            <a:noAutofit/>
          </a:bodyPr>
          <a:lstStyle/>
          <a:p>
            <a:r>
              <a:rPr lang="fa-IR" sz="2400" dirty="0" smtClean="0"/>
              <a:t>6- دختران مانند میوه های درختان می باشند که باید در زمان مناسب چیده شوند از این رو به تعجیل در ازدواج در سنین جوانی توصیه شده.</a:t>
            </a:r>
          </a:p>
          <a:p>
            <a:r>
              <a:rPr lang="fa-IR" sz="2400" dirty="0" smtClean="0"/>
              <a:t>7- برای کسانی که زمینه ازدواج جوانان را فراهم میسازند پاداش های اخروی وعده داده شده است.</a:t>
            </a:r>
          </a:p>
          <a:p>
            <a:r>
              <a:rPr lang="fa-IR" sz="2400" b="1" dirty="0" smtClean="0">
                <a:solidFill>
                  <a:srgbClr val="0070C0"/>
                </a:solidFill>
              </a:rPr>
              <a:t>تفکر رهبانی ترک ازدواج:</a:t>
            </a:r>
            <a:endParaRPr lang="fa-IR" sz="2400" dirty="0" smtClean="0">
              <a:solidFill>
                <a:srgbClr val="0070C0"/>
              </a:solidFill>
            </a:endParaRPr>
          </a:p>
          <a:p>
            <a:r>
              <a:rPr lang="fa-IR" sz="2400" dirty="0" smtClean="0"/>
              <a:t>تا اینجا به این نتیجه میرسیم که اسلام با غریزه جنسی برخوردی منطقی دارد و با توجه به حکمت خداوند در پیش بینی آن، ازدواج را بهترین پاسخ به این غریزه میداند. اما درمقابل برخورد اسلام با غریزه جنسی تفکر رهبانیت و ترک ازدواج نیز بوده و هست.</a:t>
            </a:r>
          </a:p>
          <a:p>
            <a:r>
              <a:rPr lang="fa-IR" sz="2400" dirty="0" smtClean="0"/>
              <a:t> در تفکر رهبانی، زن مظهر دنیا دوستی و دنیا گرایی است و تنها راه رهایی از دنیا گرایی را فاصله گرفتن از زن میداند.</a:t>
            </a:r>
          </a:p>
          <a:p>
            <a:r>
              <a:rPr lang="fa-IR" sz="2400" dirty="0" smtClean="0"/>
              <a:t>این تفکر حتی زن ا موجودی پلید میشناسد یعنی زن انسان کامل نیست بلکه برزخی است بین انسان و حیوان و هیچ گاه زن به بهشت راه نخواهد یافت. در میان ادیان آسمانی، دین مسیحیت کنونی- که دچار تحریف شده به ترک دنیا و ترک ازدواج گرایش نشان داده است. رهبانیت به کار منسوب به راهب ها را گویند و راهب کسی است که به مرتبه حذف و ترس از خدا رسیده است.</a:t>
            </a:r>
          </a:p>
          <a:p>
            <a:r>
              <a:rPr lang="fa-IR" sz="2400" dirty="0" smtClean="0"/>
              <a:t> </a:t>
            </a:r>
          </a:p>
          <a:p>
            <a:endParaRPr lang="fa-IR" sz="2400" dirty="0" smtClean="0"/>
          </a:p>
          <a:p>
            <a:endParaRPr lang="fa-IR" sz="2400" dirty="0"/>
          </a:p>
        </p:txBody>
      </p:sp>
    </p:spTree>
    <p:extLst>
      <p:ext uri="{BB962C8B-B14F-4D97-AF65-F5344CB8AC3E}">
        <p14:creationId xmlns:p14="http://schemas.microsoft.com/office/powerpoint/2010/main" val="38242844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394" y="317647"/>
            <a:ext cx="10931769" cy="4351338"/>
          </a:xfrm>
        </p:spPr>
        <p:txBody>
          <a:bodyPr>
            <a:noAutofit/>
          </a:bodyPr>
          <a:lstStyle/>
          <a:p>
            <a:r>
              <a:rPr lang="fa-IR" sz="2400" dirty="0" smtClean="0"/>
              <a:t>. رهبانیتی که از نظر قرآن نصرانیان ساخته اند: (( تکالیفی است که فراتر از حد واجب برخود لازم میکرده اند.)) امروزه روحانیان مسیحی اعم از کشیش ها و راهبه ها به ادعای خود با پیروی از عیسی (ع) ازدواج را به خود حرام دانسته و در تمام عمر مجرد میمانند. </a:t>
            </a:r>
          </a:p>
          <a:p>
            <a:r>
              <a:rPr lang="fa-IR" sz="2400" b="1" dirty="0">
                <a:solidFill>
                  <a:srgbClr val="0070C0"/>
                </a:solidFill>
              </a:rPr>
              <a:t>مقایسه میان تفکر رهبانی و نگاه اسلام به ازدواج:</a:t>
            </a:r>
            <a:endParaRPr lang="fa-IR" sz="2400" dirty="0">
              <a:solidFill>
                <a:srgbClr val="0070C0"/>
              </a:solidFill>
            </a:endParaRPr>
          </a:p>
          <a:p>
            <a:r>
              <a:rPr lang="fa-IR" sz="2400" dirty="0"/>
              <a:t>ادیان غیر آسمانی دستخوش تحریف، تصویر نامناسبی از زن و ازدواج دارند در حالیکه اسلام ارزش و جایگاه والایی برای زن و ازدواج قائل شده است که این مبنا بر اصالت و آسمانی بودن دین اسلام است.</a:t>
            </a:r>
          </a:p>
          <a:p>
            <a:r>
              <a:rPr lang="fa-IR" sz="2400" dirty="0"/>
              <a:t>بر اساس روایات اسلامی، محبت و وعشق به زنان از جمله اخلاق پیامبران است حضرت پیامبر(ص) زنان را خیلی محبوب میدانستند. از گفتار پیامبر(ص) چنین برمی آید که ترک ازدواج به بهانه رهبانیت از سوی کشیشان و راهبان در دوران ایشان بوده است</a:t>
            </a:r>
            <a:r>
              <a:rPr lang="fa-IR" sz="2400" dirty="0" smtClean="0"/>
              <a:t>.</a:t>
            </a:r>
            <a:endParaRPr lang="fa-IR" sz="2400" dirty="0"/>
          </a:p>
          <a:p>
            <a:r>
              <a:rPr lang="fa-IR" sz="2400" b="1" dirty="0">
                <a:solidFill>
                  <a:srgbClr val="0070C0"/>
                </a:solidFill>
              </a:rPr>
              <a:t>ویژگیهای همسر شایسته از نگاه قرآن:</a:t>
            </a:r>
            <a:endParaRPr lang="fa-IR" sz="2400" dirty="0">
              <a:solidFill>
                <a:srgbClr val="0070C0"/>
              </a:solidFill>
            </a:endParaRPr>
          </a:p>
          <a:p>
            <a:r>
              <a:rPr lang="fa-IR" sz="2400" dirty="0"/>
              <a:t>از آیات قرآن این ویژگی ها برای همسر شایسته استنباط شده:</a:t>
            </a:r>
          </a:p>
          <a:p>
            <a:r>
              <a:rPr lang="fa-IR" sz="2400" dirty="0"/>
              <a:t>1- ایمان و خدا باوری          2- عفت و پاکدامنی         </a:t>
            </a:r>
          </a:p>
          <a:p>
            <a:r>
              <a:rPr lang="fa-IR" sz="2400" dirty="0"/>
              <a:t>3- نیک خلقی                    4- برخورداری از فضایل اخلاقی</a:t>
            </a:r>
          </a:p>
          <a:p>
            <a:endParaRPr lang="fa-IR" sz="2400" dirty="0"/>
          </a:p>
        </p:txBody>
      </p:sp>
    </p:spTree>
    <p:extLst>
      <p:ext uri="{BB962C8B-B14F-4D97-AF65-F5344CB8AC3E}">
        <p14:creationId xmlns:p14="http://schemas.microsoft.com/office/powerpoint/2010/main" val="235200317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329" y="485091"/>
            <a:ext cx="10959904" cy="4351338"/>
          </a:xfrm>
        </p:spPr>
        <p:txBody>
          <a:bodyPr>
            <a:noAutofit/>
          </a:bodyPr>
          <a:lstStyle/>
          <a:p>
            <a:r>
              <a:rPr lang="fa-IR" sz="2400" b="1" dirty="0">
                <a:solidFill>
                  <a:srgbClr val="00B050"/>
                </a:solidFill>
              </a:rPr>
              <a:t>1) ایمان و خداباوری:</a:t>
            </a:r>
            <a:r>
              <a:rPr lang="fa-IR" sz="2400" dirty="0"/>
              <a:t> در فرهنگ و آموزه های قرآن، همواره ایمان برتمام ارزشهای مادی ترجیح داده شده است، افراد متکبر ثروت و جایگاه اجتماعی را ارزش انسانی و مایه فخر و مباهات می دانستند در حالیکه در قرآن تاکید شده که پیامبران عموما از انسان های متوسط و یا فقیر انتخاب شده اند و مشرکان به این نکته اعتراض داشتند که چرا قرآن به افراد ثروتمند و نام آور نازل نشده است، پیامبران ملزم شدند از پیروان خود در برابر طعنه کافران حمایت کنند و سوره عبس برای هشدار به کسانی که مستمندان را به خاطر فقر تحقیر میکردند فرود آمد بر این اساس خداوند ایمان را مهمتراز هر ارزش مادی دیگر از جمله زیبایی دانسته است. خداوند در سوره بقره شرط ازدواج با مشرکان را ایمان دانسته است در این آیه ازدواج پسران و دختران مسلمان آزاد با دختران و پسران آزاد مشرک نهی شده اگر مردمی مسلمان و آزاد با کنیز مؤمنی ازدواج کند بهتر از ازدواج با دختری آزا د و زیبا اما فاقد ایمان است یعنی ایمان و خداباوری و یکتا پرستی را برآزاد و زیبا بودن ارجعیت داده است.</a:t>
            </a:r>
          </a:p>
          <a:p>
            <a:r>
              <a:rPr lang="fa-IR" sz="2400" b="1" dirty="0">
                <a:solidFill>
                  <a:srgbClr val="00B050"/>
                </a:solidFill>
              </a:rPr>
              <a:t>2) عفت و پاکدامنی:</a:t>
            </a:r>
            <a:r>
              <a:rPr lang="fa-IR" sz="2400" dirty="0"/>
              <a:t> خداوند یکی از ویژگی های همسران بهشتی را طهارت و پاکی آنان دانسته است؛ سهم طهارت جسمی و سهم طهارت روحی بدون شک یکی از بنیادی ترین ارکان حفظ و ماندگاری بنای خانواده، عفیف بودن همسران به ویژه زن قبل و بعد از ازدواج است.</a:t>
            </a:r>
          </a:p>
          <a:p>
            <a:endParaRPr lang="fa-IR" sz="2400" dirty="0"/>
          </a:p>
        </p:txBody>
      </p:sp>
    </p:spTree>
    <p:extLst>
      <p:ext uri="{BB962C8B-B14F-4D97-AF65-F5344CB8AC3E}">
        <p14:creationId xmlns:p14="http://schemas.microsoft.com/office/powerpoint/2010/main" val="232367584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576" y="228600"/>
            <a:ext cx="11438206" cy="4351338"/>
          </a:xfrm>
        </p:spPr>
        <p:txBody>
          <a:bodyPr>
            <a:noAutofit/>
          </a:bodyPr>
          <a:lstStyle/>
          <a:p>
            <a:r>
              <a:rPr lang="fa-IR" sz="2400" dirty="0" smtClean="0"/>
              <a:t>عفت و پاکدامنی مردان در حفظ و ماندگاری و دل سپردن زن به حری و حرمت خانواده تاثیر مهمی دارد. طبق آیه 26 سوره نور، زنان پلید و مردان پلید شایسته یکدیگرند. اما در برابر، زنان و مردان پاک نیز مناسب یکدیگرند .</a:t>
            </a:r>
          </a:p>
          <a:p>
            <a:r>
              <a:rPr lang="fa-IR" sz="2400" b="1" dirty="0" smtClean="0">
                <a:solidFill>
                  <a:srgbClr val="00B050"/>
                </a:solidFill>
              </a:rPr>
              <a:t>3) نیک خلقی:</a:t>
            </a:r>
            <a:r>
              <a:rPr lang="fa-IR" sz="2400" dirty="0" smtClean="0"/>
              <a:t> اخلاق  نیک و خوش خلقی مانند روغنی است که از فرسودگی قطعات انسانی در اثر اصطحکاک و برخورد جلوگیری میکند. زن و شوهر یکدیگر را در کنار هم در سراسر زندگی نظاره گر هستند اگر یکی یا هر دوی آنها خوش خلق نباشند زندگیشان خیلی زود به جدایی می انجامد. اگر بد رفتاری و سوء خلق، لحظه دار باشد و ملکه نشده باشد، قابل تحمل است اما اگر بداخلاقی صفت ماندگار نفسانی فرد شده باشد مقابله با آن دشوار است. بنابراین بهترین راه انتخاب همسری خوش خلق در آغاز راه ازدواج است.</a:t>
            </a:r>
          </a:p>
          <a:p>
            <a:r>
              <a:rPr lang="fa-IR" sz="2400" b="1" dirty="0" smtClean="0">
                <a:solidFill>
                  <a:srgbClr val="00B050"/>
                </a:solidFill>
              </a:rPr>
              <a:t>4) برخورداری از فضایل اخلاقی: </a:t>
            </a:r>
          </a:p>
          <a:p>
            <a:r>
              <a:rPr lang="fa-IR" sz="2400" b="1" dirty="0">
                <a:solidFill>
                  <a:srgbClr val="00B050"/>
                </a:solidFill>
              </a:rPr>
              <a:t>سوالات تشریحی:</a:t>
            </a:r>
            <a:endParaRPr lang="fa-IR" sz="2400" dirty="0">
              <a:solidFill>
                <a:srgbClr val="00B050"/>
              </a:solidFill>
            </a:endParaRPr>
          </a:p>
          <a:p>
            <a:r>
              <a:rPr lang="fa-IR" sz="2400" b="1" dirty="0"/>
              <a:t>1.چرا شیرین ترین و پرخاطره ترین رخدادهای دوران حیات هر شخص ازدواج است؟</a:t>
            </a:r>
            <a:endParaRPr lang="fa-IR" sz="2400" dirty="0"/>
          </a:p>
          <a:p>
            <a:r>
              <a:rPr lang="fa-IR" sz="2400" dirty="0"/>
              <a:t>زیرا پسر و دختر در سایه ازدواج، افزون بر پاسخ یابی معقول و منطقی به نیاز های غریزی برای یک عمر در کنار خود همنشین و هم رازی می یابند که می تواند بهتر و بیشتر از هر کس دیگر حتی والدین و دوستان نزدیک شادی های خود را با او تقیم کند و در برخورد با تلخی ها و ناکامی ها به او پناه </a:t>
            </a:r>
            <a:r>
              <a:rPr lang="fa-IR" sz="2400" dirty="0" smtClean="0"/>
              <a:t>ببرد</a:t>
            </a:r>
            <a:r>
              <a:rPr lang="fa-IR" sz="2400" dirty="0"/>
              <a:t>.</a:t>
            </a:r>
            <a:endParaRPr lang="fa-IR" sz="2400" dirty="0" smtClean="0">
              <a:solidFill>
                <a:srgbClr val="00B050"/>
              </a:solidFill>
            </a:endParaRPr>
          </a:p>
          <a:p>
            <a:pPr marL="0" indent="0">
              <a:buNone/>
            </a:pPr>
            <a:endParaRPr lang="fa-IR" sz="2400" dirty="0" smtClean="0"/>
          </a:p>
          <a:p>
            <a:endParaRPr lang="fa-IR" sz="2400" dirty="0"/>
          </a:p>
        </p:txBody>
      </p:sp>
    </p:spTree>
    <p:extLst>
      <p:ext uri="{BB962C8B-B14F-4D97-AF65-F5344CB8AC3E}">
        <p14:creationId xmlns:p14="http://schemas.microsoft.com/office/powerpoint/2010/main" val="9153342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7902" y="721701"/>
            <a:ext cx="10515600" cy="4351338"/>
          </a:xfrm>
        </p:spPr>
        <p:txBody>
          <a:bodyPr>
            <a:noAutofit/>
          </a:bodyPr>
          <a:lstStyle/>
          <a:p>
            <a:r>
              <a:rPr lang="fa-IR" sz="2400" b="1" dirty="0" smtClean="0"/>
              <a:t>2. منظور از آرامش یافتن ورد و زن در ازدواج چیست؟</a:t>
            </a:r>
            <a:endParaRPr lang="fa-IR" sz="2400" dirty="0" smtClean="0"/>
          </a:p>
          <a:p>
            <a:r>
              <a:rPr lang="fa-IR" sz="2400" dirty="0" smtClean="0"/>
              <a:t>آرامشی که بخشی از آن مربوط به نیازهای جنسی و بخش دیگر نیز مربوط به نیازهای عاطفی است.  </a:t>
            </a:r>
          </a:p>
          <a:p>
            <a:r>
              <a:rPr lang="fa-IR" sz="2400" b="1" dirty="0"/>
              <a:t>3. در سوره نور نکاتی را درباره ازدواج یادآور شده آنها را نام ببرید.</a:t>
            </a:r>
            <a:endParaRPr lang="fa-IR" sz="2400" dirty="0"/>
          </a:p>
          <a:p>
            <a:r>
              <a:rPr lang="fa-IR" sz="2400" dirty="0"/>
              <a:t>1-      دستور به والدین برای ازدواج فرزندان.</a:t>
            </a:r>
          </a:p>
          <a:p>
            <a:r>
              <a:rPr lang="fa-IR" sz="2400" dirty="0"/>
              <a:t>2-      علت این که در این آیه از والدین خواسته شده تا زمینه ازدواج را فراهم کنند این است </a:t>
            </a:r>
            <a:r>
              <a:rPr lang="fa-IR" sz="2400" dirty="0" smtClean="0"/>
              <a:t>که:جوانان </a:t>
            </a:r>
            <a:r>
              <a:rPr lang="fa-IR" sz="2400" dirty="0"/>
              <a:t>به دلیل مشکلات مالی و به دلیل شرم و حیا عموما مستقیم اقدام به ازدواج نمیکنند .</a:t>
            </a:r>
          </a:p>
          <a:p>
            <a:r>
              <a:rPr lang="fa-IR" sz="2400" dirty="0"/>
              <a:t>3-   از این آیه چنین برمی آید که مهمترین علل بازدارنده ازدواج برای جوانان، ترس از فقر و تنگدستی است که خداوند برای این دسته از جوانان حمایت الهی و بی نیاز سازی خانواده ها را ضمانت کرده است</a:t>
            </a:r>
            <a:r>
              <a:rPr lang="fa-IR" sz="2400" dirty="0" smtClean="0"/>
              <a:t>.</a:t>
            </a:r>
            <a:endParaRPr lang="fa-IR" sz="2400" dirty="0"/>
          </a:p>
          <a:p>
            <a:r>
              <a:rPr lang="fa-IR" sz="2400" b="1" dirty="0"/>
              <a:t>4. چرا به جای فرمان دادن یا دعوت جوانان به ازدواج والدین آنان مخاطب فرمانهای الهی قرار گرفتند</a:t>
            </a:r>
            <a:r>
              <a:rPr lang="fa-IR" sz="2400" dirty="0"/>
              <a:t>؟</a:t>
            </a:r>
          </a:p>
          <a:p>
            <a:r>
              <a:rPr lang="fa-IR" sz="2400" dirty="0"/>
              <a:t>زیرا جوانان به دلیل مشکلات مالی و به دلیل شرم و حیا عموما مستقیم اقدام به ازدواج نمیکنند .</a:t>
            </a:r>
          </a:p>
          <a:p>
            <a:pPr marL="0" indent="0">
              <a:buNone/>
            </a:pPr>
            <a:endParaRPr lang="fa-IR" sz="2400" dirty="0"/>
          </a:p>
        </p:txBody>
      </p:sp>
    </p:spTree>
    <p:extLst>
      <p:ext uri="{BB962C8B-B14F-4D97-AF65-F5344CB8AC3E}">
        <p14:creationId xmlns:p14="http://schemas.microsoft.com/office/powerpoint/2010/main" val="86217872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600" y="152937"/>
            <a:ext cx="11456182" cy="4351338"/>
          </a:xfrm>
        </p:spPr>
        <p:txBody>
          <a:bodyPr>
            <a:noAutofit/>
          </a:bodyPr>
          <a:lstStyle/>
          <a:p>
            <a:r>
              <a:rPr lang="fa-IR" sz="2400" b="1" dirty="0" smtClean="0"/>
              <a:t>5. محورهای مورد تاکید روایات در مورد اهمیت و ترغیب به ازدواج را شرح دهید؟</a:t>
            </a:r>
            <a:endParaRPr lang="fa-IR" sz="2400" dirty="0" smtClean="0"/>
          </a:p>
          <a:p>
            <a:r>
              <a:rPr lang="fa-IR" sz="2400" dirty="0" smtClean="0"/>
              <a:t>الف. ازدواج سنت پیامبر و رویگردانی از آن نیز رویگردانی از سنت پیامبر به شمار میرود.</a:t>
            </a:r>
          </a:p>
          <a:p>
            <a:r>
              <a:rPr lang="fa-IR" sz="2400" dirty="0" smtClean="0"/>
              <a:t>ب. ازدواج زمینه به دست آوردن نیم یا بخشی از دین اعلام شده و تحصیل بخش دیگر نیز با تقوا دانسته شده است.</a:t>
            </a:r>
          </a:p>
          <a:p>
            <a:r>
              <a:rPr lang="fa-IR" sz="2400" dirty="0" smtClean="0"/>
              <a:t>ج. از ترک ازدواج به دلیل بیم از فقرر نهی شده.</a:t>
            </a:r>
          </a:p>
          <a:p>
            <a:r>
              <a:rPr lang="fa-IR" sz="2400" dirty="0" smtClean="0"/>
              <a:t>د. از آنجا که عزب ماندن و عدم پاسخگویی معقول و منطقی به نیازهای غریزی شخص را در معرض آفات و انحرافات اخلاقی و رفاری قرار میدهد به ازدواج توصیه شده.</a:t>
            </a:r>
          </a:p>
          <a:p>
            <a:r>
              <a:rPr lang="fa-IR" sz="2400" dirty="0" smtClean="0"/>
              <a:t>و. تعجیل در زمینه ازدواج در سنین جوانی توصیه شده است.</a:t>
            </a:r>
          </a:p>
          <a:p>
            <a:r>
              <a:rPr lang="fa-IR" sz="2400" dirty="0" smtClean="0"/>
              <a:t>ه. برای کسانی که زمینه ازدواج جوانان را فراهم میسازندپاداش اخروی وعده داده شده است.  </a:t>
            </a:r>
          </a:p>
          <a:p>
            <a:r>
              <a:rPr lang="fa-IR" sz="2400" b="1" dirty="0"/>
              <a:t>6. منظور از تفکر رهبانی چیست؟</a:t>
            </a:r>
            <a:endParaRPr lang="fa-IR" sz="2400" dirty="0"/>
          </a:p>
          <a:p>
            <a:r>
              <a:rPr lang="fa-IR" sz="2400" dirty="0"/>
              <a:t>در تفکر رهبانی، زن مظهر دنیا دوستی و دنیا گرایی است و تنها راه رهایی از دنیا گرایی را فاصله گرفتن از زن میداند.</a:t>
            </a:r>
          </a:p>
          <a:p>
            <a:r>
              <a:rPr lang="fa-IR" sz="2400" dirty="0"/>
              <a:t>این تفکر حتی زن ا موجودی پلید میشناسد یعنی زن انسان کامل نیست بلکه برزخی است بین انسان و حیوان و هیچ گاه زن به بهشت راه نخواهد یافت.</a:t>
            </a:r>
          </a:p>
          <a:p>
            <a:pPr marL="0" indent="0">
              <a:buNone/>
            </a:pPr>
            <a:endParaRPr lang="fa-IR" sz="2400" dirty="0" smtClean="0"/>
          </a:p>
          <a:p>
            <a:endParaRPr lang="fa-IR" sz="2400" dirty="0" smtClean="0"/>
          </a:p>
          <a:p>
            <a:endParaRPr lang="fa-IR" sz="2400" dirty="0" smtClean="0"/>
          </a:p>
          <a:p>
            <a:endParaRPr lang="fa-IR" sz="2400" dirty="0"/>
          </a:p>
        </p:txBody>
      </p:sp>
    </p:spTree>
    <p:extLst>
      <p:ext uri="{BB962C8B-B14F-4D97-AF65-F5344CB8AC3E}">
        <p14:creationId xmlns:p14="http://schemas.microsoft.com/office/powerpoint/2010/main" val="20390206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5600" y="151569"/>
            <a:ext cx="11645314" cy="4351338"/>
          </a:xfrm>
        </p:spPr>
        <p:txBody>
          <a:bodyPr>
            <a:noAutofit/>
          </a:bodyPr>
          <a:lstStyle/>
          <a:p>
            <a:r>
              <a:rPr lang="fa-IR" sz="2400" b="1" dirty="0" smtClean="0"/>
              <a:t>7. راهب چه کسی را میگویند؟</a:t>
            </a:r>
            <a:endParaRPr lang="fa-IR" sz="2400" dirty="0" smtClean="0"/>
          </a:p>
          <a:p>
            <a:r>
              <a:rPr lang="fa-IR" sz="2400" dirty="0" smtClean="0"/>
              <a:t>راهب کسی است که به مرتبه حذف و ترس از خدا رسیده است.  </a:t>
            </a:r>
          </a:p>
          <a:p>
            <a:r>
              <a:rPr lang="fa-IR" sz="2400" b="1" dirty="0"/>
              <a:t>8. مقایسه میان تفکر رهبانی و نگاه اسلامی به ازدواج چیست؟</a:t>
            </a:r>
            <a:endParaRPr lang="fa-IR" sz="2400" dirty="0"/>
          </a:p>
          <a:p>
            <a:r>
              <a:rPr lang="fa-IR" sz="2400" dirty="0"/>
              <a:t>ادیان غیر آسمانی دستخوش تحریف، تصویر نامناسبی از زن و ازدواج دارند در حالیکه اسلام ارزش و جایگاه والایی برای زن و ازدواج قائل شده است که این مبنا بر اصالت و آسمانی بودن دین اسلام است.</a:t>
            </a:r>
          </a:p>
          <a:p>
            <a:r>
              <a:rPr lang="fa-IR" sz="2400" dirty="0"/>
              <a:t>بر اساس روایات اسلامی، محبت و وعشق به زنان از جمله اخلاق پیامبران است حضرت پیامبر(ص) زنان را خیلی محبوب میدانستند. از گفتار پیامبر(ص) چنین برمی آید که ترک ازدواج به بهانه رهبانیت از سوی کشیشان و راهبان در دوران ایشان بوده است.</a:t>
            </a:r>
          </a:p>
          <a:p>
            <a:r>
              <a:rPr lang="fa-IR" sz="2400" b="1" dirty="0"/>
              <a:t> </a:t>
            </a:r>
            <a:r>
              <a:rPr lang="fa-IR" sz="2400" b="1" dirty="0" smtClean="0"/>
              <a:t>9. </a:t>
            </a:r>
            <a:r>
              <a:rPr lang="fa-IR" sz="2400" b="1" dirty="0"/>
              <a:t>ویژگی های همسر شایسته از نگاه قرآن را نام ببرید و هر یک را توضیح دهید؟</a:t>
            </a:r>
            <a:endParaRPr lang="fa-IR" sz="2400" dirty="0"/>
          </a:p>
          <a:p>
            <a:r>
              <a:rPr lang="fa-IR" sz="2400" dirty="0"/>
              <a:t>1- ایمان و خدا باوری          2- عفت و پاکدامنی         </a:t>
            </a:r>
          </a:p>
          <a:p>
            <a:r>
              <a:rPr lang="fa-IR" sz="2400" dirty="0"/>
              <a:t>3- نیک خلقی                    4- برخورداری از فضایل اخلاقی</a:t>
            </a:r>
          </a:p>
          <a:p>
            <a:r>
              <a:rPr lang="fa-IR" sz="2400" b="1" dirty="0"/>
              <a:t>10. استدلال قرآن از اینکه دختران و پسران مسلمان با دختران و پسران مشرک نمیتوانند ازدواج کنند چیست؟</a:t>
            </a:r>
            <a:endParaRPr lang="fa-IR" sz="2400" dirty="0"/>
          </a:p>
          <a:p>
            <a:r>
              <a:rPr lang="fa-IR" sz="2400" dirty="0"/>
              <a:t>چون زناشویی با آنها موجب لغزش های عقیدتی و اخلاقی فرد مسلمان میشود.</a:t>
            </a:r>
          </a:p>
          <a:p>
            <a:r>
              <a:rPr lang="fa-IR" sz="2400" dirty="0"/>
              <a:t> </a:t>
            </a:r>
          </a:p>
        </p:txBody>
      </p:sp>
    </p:spTree>
    <p:extLst>
      <p:ext uri="{BB962C8B-B14F-4D97-AF65-F5344CB8AC3E}">
        <p14:creationId xmlns:p14="http://schemas.microsoft.com/office/powerpoint/2010/main" val="7777674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00" y="352034"/>
            <a:ext cx="11021645" cy="4351338"/>
          </a:xfrm>
        </p:spPr>
        <p:txBody>
          <a:bodyPr>
            <a:noAutofit/>
          </a:bodyPr>
          <a:lstStyle/>
          <a:p>
            <a:r>
              <a:rPr lang="fa-IR" sz="2400" b="1" dirty="0" smtClean="0"/>
              <a:t>11. </a:t>
            </a:r>
            <a:r>
              <a:rPr lang="fa-IR" sz="2400" b="1" dirty="0"/>
              <a:t>توصیه به مردان برای معاشرت نیک با زنان چه چیزی اعلام شده است؟</a:t>
            </a:r>
            <a:endParaRPr lang="fa-IR" sz="2400" dirty="0"/>
          </a:p>
          <a:p>
            <a:r>
              <a:rPr lang="fa-IR" sz="2400" dirty="0"/>
              <a:t>اگر ظاهر زنانتان یا هر جهت دیگر آنان چندان خوشایندتان نیست نباید از یاد ببرید که چه بسا خداوند به خاطر ارزش های پنهان  معنوی و روحی، خیر فراوان در آناها به ودیعت نهاده است.</a:t>
            </a:r>
          </a:p>
          <a:p>
            <a:r>
              <a:rPr lang="fa-IR" sz="2400" b="1" dirty="0" smtClean="0"/>
              <a:t>12 منظور از طهارت و پاکی روحی، همسران چیست؟</a:t>
            </a:r>
            <a:endParaRPr lang="fa-IR" sz="2400" dirty="0" smtClean="0"/>
          </a:p>
          <a:p>
            <a:r>
              <a:rPr lang="fa-IR" sz="2400" dirty="0" smtClean="0"/>
              <a:t>همسران بهشتی علاوه بر آلوده نبودن دامنشان از هرگونه گناه از نظر روحی نیز دارای صفای باطنند آن سان که گرد رذایل اخلاقی که معمولا  به پیوند زناشویی آسیب میرساند برآینه جانشان ننشسته است.</a:t>
            </a:r>
          </a:p>
          <a:p>
            <a:r>
              <a:rPr lang="fa-IR" sz="2400" b="1" dirty="0" smtClean="0"/>
              <a:t>13. منظور از طرف چیست؟ </a:t>
            </a:r>
            <a:r>
              <a:rPr lang="fa-IR" sz="2400" dirty="0" smtClean="0"/>
              <a:t>به معنای گناه است.</a:t>
            </a:r>
          </a:p>
          <a:p>
            <a:r>
              <a:rPr lang="fa-IR" sz="2400" b="1" dirty="0" smtClean="0"/>
              <a:t>14. یکی از بنیادی ترین ارکان حفظ و ماندگاری بنای خانواده چیست؟</a:t>
            </a:r>
            <a:endParaRPr lang="fa-IR" sz="2400" dirty="0" smtClean="0"/>
          </a:p>
          <a:p>
            <a:r>
              <a:rPr lang="fa-IR" sz="2400" dirty="0" smtClean="0"/>
              <a:t>عفیف بودن همسران به ویژه زن پیش از ازدواج و پس از آن است.</a:t>
            </a:r>
          </a:p>
          <a:p>
            <a:r>
              <a:rPr lang="fa-IR" sz="2400" b="1" dirty="0" smtClean="0"/>
              <a:t>15. تمثیل از دختران به گیاهان روییده در مزبله در نظر پیامبر چیست؟</a:t>
            </a:r>
            <a:endParaRPr lang="fa-IR" sz="2400" dirty="0" smtClean="0"/>
          </a:p>
          <a:p>
            <a:r>
              <a:rPr lang="fa-IR" sz="2400" dirty="0" smtClean="0"/>
              <a:t>از آن روست که آنها با وجود زیبایی ظاهری، به دلیل تربیت غلط و همنشینی با خانواده لجام گسیخته، عفت و پاکدامنی برای آنان مفهوم روشنی ندارد.</a:t>
            </a:r>
          </a:p>
        </p:txBody>
      </p:sp>
    </p:spTree>
    <p:extLst>
      <p:ext uri="{BB962C8B-B14F-4D97-AF65-F5344CB8AC3E}">
        <p14:creationId xmlns:p14="http://schemas.microsoft.com/office/powerpoint/2010/main" val="3759103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3030" y="635146"/>
            <a:ext cx="10515600" cy="4351338"/>
          </a:xfrm>
        </p:spPr>
        <p:txBody>
          <a:bodyPr>
            <a:noAutofit/>
          </a:bodyPr>
          <a:lstStyle/>
          <a:p>
            <a:r>
              <a:rPr lang="fa-IR" sz="2400" dirty="0" smtClean="0"/>
              <a:t>2- بالاترين نوع انس وارتباط با قرآن چيست ؟</a:t>
            </a:r>
          </a:p>
          <a:p>
            <a:r>
              <a:rPr lang="fa-IR" sz="2400" dirty="0" smtClean="0"/>
              <a:t>الف) گوش فرا دادن به قرآن                             ب) تفسير قرآن</a:t>
            </a:r>
          </a:p>
          <a:p>
            <a:r>
              <a:rPr lang="fa-IR" sz="2400" dirty="0" smtClean="0"/>
              <a:t>ج) تلاوت قرآن                                              د)  تدبر در آيات            </a:t>
            </a:r>
          </a:p>
          <a:p>
            <a:r>
              <a:rPr lang="fa-IR" sz="2400" dirty="0" smtClean="0"/>
              <a:t> گزينه صحيح : د  </a:t>
            </a:r>
          </a:p>
          <a:p>
            <a:r>
              <a:rPr lang="fa-IR" sz="2400" dirty="0" smtClean="0"/>
              <a:t>1- </a:t>
            </a:r>
            <a:r>
              <a:rPr lang="fa-IR" sz="2400" dirty="0"/>
              <a:t>اصلي ترين بخش از انديشه وباور ديني هر مسلمان .......... مي باشد.</a:t>
            </a:r>
          </a:p>
          <a:p>
            <a:r>
              <a:rPr lang="fa-IR" sz="2400" dirty="0"/>
              <a:t>جواب: ايمان واعتقاد به خدا</a:t>
            </a:r>
          </a:p>
          <a:p>
            <a:r>
              <a:rPr lang="fa-IR" sz="2400" dirty="0"/>
              <a:t>2- نخستين مرتبه انس با قرآن .......... است.</a:t>
            </a:r>
          </a:p>
          <a:p>
            <a:r>
              <a:rPr lang="fa-IR" sz="2400" dirty="0"/>
              <a:t>جواب: گوش فرادادن به آياات </a:t>
            </a:r>
            <a:r>
              <a:rPr lang="fa-IR" sz="2400" dirty="0" smtClean="0"/>
              <a:t>قرآن </a:t>
            </a:r>
          </a:p>
          <a:p>
            <a:r>
              <a:rPr lang="fa-IR" sz="2400" dirty="0"/>
              <a:t>هر یک از کتب آسمانی درآیات خود سیمای ویژه ای از خداوند به دست میدهد که شناخت آن ، نقش بسیار مهمی در فهم دیگر معارف دینی و میزان تعهد به دستور های الهی دارد. کامل ترین سیمای خداوند در قران ظهور یافته است ، قران ظرف تجلی کامل اسما و صفات پروردگار است.</a:t>
            </a:r>
          </a:p>
          <a:p>
            <a:endParaRPr lang="fa-IR" sz="2400" dirty="0" smtClean="0"/>
          </a:p>
          <a:p>
            <a:endParaRPr lang="fa-IR" sz="2400" dirty="0" smtClean="0"/>
          </a:p>
          <a:p>
            <a:endParaRPr lang="fa-IR" sz="2400" dirty="0" smtClean="0">
              <a:solidFill>
                <a:srgbClr val="00B050"/>
              </a:solidFill>
            </a:endParaRPr>
          </a:p>
          <a:p>
            <a:endParaRPr lang="fa-IR" sz="2400" dirty="0"/>
          </a:p>
        </p:txBody>
      </p:sp>
    </p:spTree>
    <p:extLst>
      <p:ext uri="{BB962C8B-B14F-4D97-AF65-F5344CB8AC3E}">
        <p14:creationId xmlns:p14="http://schemas.microsoft.com/office/powerpoint/2010/main" val="293961821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969434"/>
            <a:ext cx="10058400" cy="4023360"/>
          </a:xfrm>
        </p:spPr>
        <p:txBody>
          <a:bodyPr>
            <a:normAutofit/>
          </a:bodyPr>
          <a:lstStyle/>
          <a:p>
            <a:r>
              <a:rPr lang="fa-IR" sz="2400" b="1" dirty="0"/>
              <a:t>16. بهترین راه مقابله با بد خلقی چیست؟</a:t>
            </a:r>
            <a:endParaRPr lang="fa-IR" sz="2400" dirty="0"/>
          </a:p>
          <a:p>
            <a:r>
              <a:rPr lang="fa-IR" sz="2400" dirty="0"/>
              <a:t>انتخاب همسری خوش خلق در آغاز راه ازدواج است.  </a:t>
            </a:r>
          </a:p>
          <a:p>
            <a:r>
              <a:rPr lang="fa-IR" sz="2400" b="1" dirty="0"/>
              <a:t>سولات تستی و تکمیلی:</a:t>
            </a:r>
            <a:endParaRPr lang="fa-IR" sz="2400" dirty="0"/>
          </a:p>
          <a:p>
            <a:r>
              <a:rPr lang="fa-IR" sz="2400" dirty="0"/>
              <a:t>1- ازدواج یک سنت رایج میان </a:t>
            </a:r>
            <a:r>
              <a:rPr lang="fa-IR" sz="2400" b="1" u="sng" dirty="0"/>
              <a:t>پیامبران</a:t>
            </a:r>
            <a:r>
              <a:rPr lang="fa-IR" sz="2400" dirty="0"/>
              <a:t> مورد تاکید است.</a:t>
            </a:r>
          </a:p>
          <a:p>
            <a:r>
              <a:rPr lang="fa-IR" sz="2400" dirty="0"/>
              <a:t>2- مهمترین عامل بازدارنده ازدواج برای جوانان بیم از </a:t>
            </a:r>
            <a:r>
              <a:rPr lang="fa-IR" sz="2400" u="sng" dirty="0"/>
              <a:t> </a:t>
            </a:r>
            <a:r>
              <a:rPr lang="fa-IR" sz="2400" b="1" u="sng" dirty="0"/>
              <a:t>فقر</a:t>
            </a:r>
            <a:r>
              <a:rPr lang="fa-IR" sz="2400" u="sng" dirty="0"/>
              <a:t> </a:t>
            </a:r>
            <a:r>
              <a:rPr lang="fa-IR" sz="2400" b="1" u="sng" dirty="0"/>
              <a:t>و</a:t>
            </a:r>
            <a:r>
              <a:rPr lang="fa-IR" sz="2400" u="sng" dirty="0"/>
              <a:t> </a:t>
            </a:r>
            <a:r>
              <a:rPr lang="fa-IR" sz="2400" b="1" u="sng" dirty="0"/>
              <a:t>مستمندی</a:t>
            </a:r>
            <a:r>
              <a:rPr lang="fa-IR" sz="2400" u="sng" dirty="0"/>
              <a:t>  </a:t>
            </a:r>
            <a:r>
              <a:rPr lang="fa-IR" sz="2400" dirty="0"/>
              <a:t>است.</a:t>
            </a:r>
          </a:p>
          <a:p>
            <a:r>
              <a:rPr lang="fa-IR" sz="2400" dirty="0"/>
              <a:t>3- محبوب ترین و محکم ترین بنیاد در اسلام  </a:t>
            </a:r>
            <a:r>
              <a:rPr lang="fa-IR" sz="2400" b="1" u="sng" dirty="0"/>
              <a:t>ازدواج</a:t>
            </a:r>
            <a:r>
              <a:rPr lang="fa-IR" sz="2400" dirty="0"/>
              <a:t>  است.</a:t>
            </a:r>
          </a:p>
          <a:p>
            <a:r>
              <a:rPr lang="fa-IR" sz="2400" dirty="0"/>
              <a:t>4- ازدواج زمینه  </a:t>
            </a:r>
            <a:r>
              <a:rPr lang="fa-IR" sz="2400" b="1" u="sng" dirty="0"/>
              <a:t>کسب روزی</a:t>
            </a:r>
            <a:r>
              <a:rPr lang="fa-IR" sz="2400" dirty="0"/>
              <a:t>  معرفی شده است.</a:t>
            </a:r>
          </a:p>
          <a:p>
            <a:r>
              <a:rPr lang="fa-IR" sz="2400" dirty="0"/>
              <a:t>5- خداوند ویژگی همسران بهشتی را  </a:t>
            </a:r>
            <a:r>
              <a:rPr lang="fa-IR" sz="2400" b="1" u="sng" dirty="0"/>
              <a:t>طهارت و پاکی</a:t>
            </a:r>
            <a:r>
              <a:rPr lang="fa-IR" sz="2400" dirty="0"/>
              <a:t>  آنان دانسته است.</a:t>
            </a:r>
          </a:p>
          <a:p>
            <a:endParaRPr lang="fa-IR" sz="2400" dirty="0"/>
          </a:p>
        </p:txBody>
      </p:sp>
    </p:spTree>
    <p:extLst>
      <p:ext uri="{BB962C8B-B14F-4D97-AF65-F5344CB8AC3E}">
        <p14:creationId xmlns:p14="http://schemas.microsoft.com/office/powerpoint/2010/main" val="21071066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2434" y="334449"/>
            <a:ext cx="10515600" cy="4351338"/>
          </a:xfrm>
        </p:spPr>
        <p:txBody>
          <a:bodyPr>
            <a:noAutofit/>
          </a:bodyPr>
          <a:lstStyle/>
          <a:p>
            <a:r>
              <a:rPr lang="fa-IR" sz="2400" dirty="0" smtClean="0"/>
              <a:t>6- در فرهنگ و آموزه های قرآن همواره </a:t>
            </a:r>
            <a:r>
              <a:rPr lang="fa-IR" sz="2400" b="1" u="sng" dirty="0" smtClean="0"/>
              <a:t>ایمان</a:t>
            </a:r>
            <a:r>
              <a:rPr lang="fa-IR" sz="2400" dirty="0" smtClean="0"/>
              <a:t> برتمام ارزش های مادی ترجیح داده شده است.</a:t>
            </a:r>
          </a:p>
          <a:p>
            <a:r>
              <a:rPr lang="fa-IR" sz="2400" dirty="0" smtClean="0"/>
              <a:t>7- نصف دین </a:t>
            </a:r>
            <a:r>
              <a:rPr lang="fa-IR" sz="2400" b="1" dirty="0" smtClean="0"/>
              <a:t> </a:t>
            </a:r>
            <a:r>
              <a:rPr lang="fa-IR" sz="2400" b="1" u="sng" dirty="0" smtClean="0"/>
              <a:t>تقوا</a:t>
            </a:r>
            <a:r>
              <a:rPr lang="fa-IR" sz="2400" b="1" dirty="0" smtClean="0"/>
              <a:t>  </a:t>
            </a:r>
            <a:r>
              <a:rPr lang="fa-IR" sz="2400" dirty="0" smtClean="0"/>
              <a:t>و نصف دیگر آن  </a:t>
            </a:r>
            <a:r>
              <a:rPr lang="fa-IR" sz="2400" b="1" u="sng" dirty="0" smtClean="0"/>
              <a:t>ازدواج</a:t>
            </a:r>
            <a:r>
              <a:rPr lang="fa-IR" sz="2400" b="1" dirty="0" smtClean="0"/>
              <a:t> </a:t>
            </a:r>
            <a:r>
              <a:rPr lang="fa-IR" sz="2400" dirty="0" smtClean="0"/>
              <a:t> است.</a:t>
            </a:r>
          </a:p>
          <a:p>
            <a:r>
              <a:rPr lang="fa-IR" sz="2400" dirty="0" smtClean="0"/>
              <a:t>8- ازدواجی که بر اساس  </a:t>
            </a:r>
            <a:r>
              <a:rPr lang="fa-IR" sz="2400" b="1" u="sng" dirty="0" smtClean="0"/>
              <a:t>زیبایی ظاهری</a:t>
            </a:r>
            <a:r>
              <a:rPr lang="fa-IR" sz="2400" dirty="0" smtClean="0"/>
              <a:t> شکل گرفته باشد بعدها از هم پاشیده میشود.</a:t>
            </a:r>
          </a:p>
          <a:p>
            <a:r>
              <a:rPr lang="fa-IR" sz="2400" dirty="0" smtClean="0"/>
              <a:t>9- یکی از مؤثرترین عواملی که همسران را به طلاق میکشاند  </a:t>
            </a:r>
            <a:r>
              <a:rPr lang="fa-IR" sz="2400" b="1" u="sng" dirty="0" smtClean="0"/>
              <a:t>سوء اخلاق</a:t>
            </a:r>
            <a:r>
              <a:rPr lang="fa-IR" sz="2400" b="1" dirty="0" smtClean="0"/>
              <a:t> </a:t>
            </a:r>
            <a:r>
              <a:rPr lang="fa-IR" sz="2400" dirty="0" smtClean="0"/>
              <a:t> آنهاست.</a:t>
            </a:r>
          </a:p>
          <a:p>
            <a:r>
              <a:rPr lang="fa-IR" sz="2400" dirty="0" smtClean="0"/>
              <a:t>10-  در روایات توصیه شده که دین بر چه چیز هایی ترجیح داده میشود؟</a:t>
            </a:r>
          </a:p>
          <a:p>
            <a:r>
              <a:rPr lang="fa-IR" sz="2400" dirty="0" smtClean="0"/>
              <a:t>الف. زیبایی  ب. نسب و موقعیت اجتماعی   ج. مال   </a:t>
            </a:r>
            <a:r>
              <a:rPr lang="fa-IR" sz="2400" b="1" u="sng" dirty="0" smtClean="0"/>
              <a:t>د. همه موارد</a:t>
            </a:r>
            <a:endParaRPr lang="fa-IR" sz="2400" dirty="0" smtClean="0"/>
          </a:p>
          <a:p>
            <a:r>
              <a:rPr lang="fa-IR" sz="2400" dirty="0" smtClean="0"/>
              <a:t>11. عبادت همسردار بر چه افرادی ترجیح داده شده است؟</a:t>
            </a:r>
          </a:p>
          <a:p>
            <a:r>
              <a:rPr lang="fa-IR" sz="2400" dirty="0" smtClean="0"/>
              <a:t>الف. افراد جوان   ب. افراد عزب   ج. افراد متاهل  </a:t>
            </a:r>
            <a:r>
              <a:rPr lang="fa-IR" sz="2400" b="1" dirty="0" smtClean="0"/>
              <a:t> </a:t>
            </a:r>
            <a:r>
              <a:rPr lang="fa-IR" sz="2400" b="1" u="sng" dirty="0" smtClean="0"/>
              <a:t>د. همه موارد</a:t>
            </a:r>
            <a:endParaRPr lang="fa-IR" sz="2400" dirty="0" smtClean="0"/>
          </a:p>
          <a:p>
            <a:r>
              <a:rPr lang="fa-IR" sz="2400" dirty="0" smtClean="0"/>
              <a:t>12. خداوند چه چیزی را مهمتر از هر ارزش مادی دیگر از جمله زیبایی دانسته؟</a:t>
            </a:r>
          </a:p>
          <a:p>
            <a:r>
              <a:rPr lang="fa-IR" sz="2400" dirty="0" smtClean="0"/>
              <a:t>الف. نماز   </a:t>
            </a:r>
            <a:r>
              <a:rPr lang="fa-IR" sz="2400" b="1" u="sng" dirty="0" smtClean="0"/>
              <a:t>ب. ایمان</a:t>
            </a:r>
            <a:r>
              <a:rPr lang="fa-IR" sz="2400" dirty="0" smtClean="0"/>
              <a:t>   ج. ازدواج   د. همه موارد</a:t>
            </a:r>
          </a:p>
          <a:p>
            <a:pPr marL="0" indent="0">
              <a:buNone/>
            </a:pPr>
            <a:endParaRPr lang="fa-IR" sz="2400" dirty="0" smtClean="0"/>
          </a:p>
          <a:p>
            <a:endParaRPr lang="fa-IR" sz="2400" dirty="0" smtClean="0"/>
          </a:p>
          <a:p>
            <a:endParaRPr lang="fa-IR" sz="2400" dirty="0" smtClean="0"/>
          </a:p>
          <a:p>
            <a:endParaRPr lang="fa-IR" sz="2400" dirty="0" smtClean="0"/>
          </a:p>
          <a:p>
            <a:endParaRPr lang="fa-IR" sz="2400" dirty="0"/>
          </a:p>
        </p:txBody>
      </p:sp>
    </p:spTree>
    <p:extLst>
      <p:ext uri="{BB962C8B-B14F-4D97-AF65-F5344CB8AC3E}">
        <p14:creationId xmlns:p14="http://schemas.microsoft.com/office/powerpoint/2010/main" val="129770520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ar-SA" b="1" dirty="0" smtClean="0">
                <a:solidFill>
                  <a:srgbClr val="0070C0"/>
                </a:solidFill>
              </a:rPr>
              <a:t>روابط </a:t>
            </a:r>
            <a:r>
              <a:rPr lang="ar-SA" b="1" dirty="0">
                <a:solidFill>
                  <a:srgbClr val="0070C0"/>
                </a:solidFill>
              </a:rPr>
              <a:t>خانوادگی (آیین همسرداری)</a:t>
            </a:r>
            <a:endParaRPr lang="fa-IR" dirty="0">
              <a:solidFill>
                <a:srgbClr val="0070C0"/>
              </a:solidFill>
            </a:endParaRPr>
          </a:p>
        </p:txBody>
      </p:sp>
      <p:sp>
        <p:nvSpPr>
          <p:cNvPr id="3" name="Content Placeholder 2"/>
          <p:cNvSpPr>
            <a:spLocks noGrp="1"/>
          </p:cNvSpPr>
          <p:nvPr>
            <p:ph idx="1"/>
          </p:nvPr>
        </p:nvSpPr>
        <p:spPr>
          <a:xfrm>
            <a:off x="538675" y="1325563"/>
            <a:ext cx="11114649" cy="4351338"/>
          </a:xfrm>
        </p:spPr>
        <p:txBody>
          <a:bodyPr>
            <a:noAutofit/>
          </a:bodyPr>
          <a:lstStyle/>
          <a:p>
            <a:r>
              <a:rPr lang="fa-IR" sz="2400" b="1" dirty="0">
                <a:solidFill>
                  <a:srgbClr val="0070C0"/>
                </a:solidFill>
              </a:rPr>
              <a:t>گستره مفهوم خانواده</a:t>
            </a:r>
            <a:endParaRPr lang="fa-IR" sz="2400" dirty="0">
              <a:solidFill>
                <a:srgbClr val="0070C0"/>
              </a:solidFill>
            </a:endParaRPr>
          </a:p>
          <a:p>
            <a:r>
              <a:rPr lang="fa-IR" sz="2400" dirty="0"/>
              <a:t>خانواده به عنوان کوچکترین واحد اجتماعی مفهومی انتزاعی است که در محدود ترین گستره ی مفهومی خود, با ازدواج میان مرد و زن شکل می گیرد.بر این اساس, ازدواج را باید نخستین مرحله  شکل گیری این مفهوم دانست. دراین مرحله , مقصود از روابط خانوادگی فقط رابطه ی زن وشوهر است که به بررسی ایین واخلاق همسر داری می پردازد.با تولد فرزندان مفهوم خهنواده گستردگی بیشتری می یابد واگر قرار باشد روابط خانوادگی در این مرحله نیز مورد بررسی قرار بگیرد, می باید افزون بر روابط زن وشوهر, روابطی دیگر را نیز بررسی کنیم که از این قرارند:</a:t>
            </a:r>
          </a:p>
          <a:p>
            <a:r>
              <a:rPr lang="fa-IR" sz="2400" dirty="0"/>
              <a:t>1.روابط هر یک از والدین با فرزندان.</a:t>
            </a:r>
          </a:p>
          <a:p>
            <a:r>
              <a:rPr lang="fa-IR" sz="2400" dirty="0"/>
              <a:t>2.روابط فرزندان با والدین</a:t>
            </a:r>
          </a:p>
          <a:p>
            <a:r>
              <a:rPr lang="fa-IR" sz="2400" dirty="0"/>
              <a:t>3.روابط فرزندان با یکدیگر.</a:t>
            </a:r>
          </a:p>
          <a:p>
            <a:r>
              <a:rPr lang="fa-IR" sz="2400" dirty="0"/>
              <a:t>با ملا حظه بستگان نزدیک-همچون پدر بزرگ,مادر بزرگ,عمه ها,عمو ها, خاله ها,دایی ها وفرزندان ان ها-گستره ی سوم مفهوم خانوادهکه به معنای خانواده ای بزرگ است, شکل </a:t>
            </a:r>
            <a:r>
              <a:rPr lang="fa-IR" sz="2400" dirty="0" smtClean="0"/>
              <a:t>می گیرد.</a:t>
            </a:r>
            <a:endParaRPr lang="fa-IR" sz="2400" dirty="0"/>
          </a:p>
        </p:txBody>
      </p:sp>
    </p:spTree>
    <p:extLst>
      <p:ext uri="{BB962C8B-B14F-4D97-AF65-F5344CB8AC3E}">
        <p14:creationId xmlns:p14="http://schemas.microsoft.com/office/powerpoint/2010/main" val="249261657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8880" y="905934"/>
            <a:ext cx="10058400" cy="4023360"/>
          </a:xfrm>
        </p:spPr>
        <p:txBody>
          <a:bodyPr>
            <a:normAutofit/>
          </a:bodyPr>
          <a:lstStyle/>
          <a:p>
            <a:r>
              <a:rPr lang="fa-IR" sz="2400" dirty="0" smtClean="0"/>
              <a:t>البته </a:t>
            </a:r>
            <a:r>
              <a:rPr lang="fa-IR" sz="2400" dirty="0"/>
              <a:t>با ملا حظه همه ی بستگان با چند واسته , مفهوم « تبار و عشیره» نیز می تواند شکل بگیرد. بنابراین بررسی روابط خانوادگی در این گستره وسیع, مباحث گسترده ای را نیز می طلبد</a:t>
            </a:r>
          </a:p>
          <a:p>
            <a:r>
              <a:rPr lang="fa-IR" sz="2400" dirty="0"/>
              <a:t>مباحث</a:t>
            </a:r>
          </a:p>
          <a:p>
            <a:r>
              <a:rPr lang="fa-IR" sz="2400" dirty="0">
                <a:solidFill>
                  <a:srgbClr val="0070C0"/>
                </a:solidFill>
              </a:rPr>
              <a:t>حقوق و وظایف متقابل </a:t>
            </a:r>
            <a:r>
              <a:rPr lang="fa-IR" sz="2400" dirty="0" smtClean="0">
                <a:solidFill>
                  <a:srgbClr val="0070C0"/>
                </a:solidFill>
              </a:rPr>
              <a:t>همسران </a:t>
            </a:r>
          </a:p>
          <a:p>
            <a:r>
              <a:rPr lang="fa-IR" sz="2400" dirty="0" smtClean="0"/>
              <a:t>مفهوم </a:t>
            </a:r>
            <a:r>
              <a:rPr lang="fa-IR" sz="2400" dirty="0"/>
              <a:t>نخستین خانواده, یعنی روابط همسران بیشتر در قالب واژه های « زوج», «زوجه» و نسا و همچنین گستره دوم مفهوم خانواده, یعنی همسر و فرزندان بیشتر در مفاهیمی همچون « والدین »,« اولاد», «ابنا» و نیز مفهوم « اهل » , « آل» و « آل بیت» آمده است. خانواده به مفهوم سوم که بستگان و فامیل را تشکیل می دهد نیز با مفهوم « رحم » و « ارحام » مورد توجه قرآن و روایات قرار گرفته است. </a:t>
            </a:r>
            <a:endParaRPr lang="fa-IR" sz="2400" dirty="0">
              <a:solidFill>
                <a:srgbClr val="0070C0"/>
              </a:solidFill>
            </a:endParaRPr>
          </a:p>
          <a:p>
            <a:endParaRPr lang="fa-IR" sz="2400" dirty="0"/>
          </a:p>
        </p:txBody>
      </p:sp>
    </p:spTree>
    <p:extLst>
      <p:ext uri="{BB962C8B-B14F-4D97-AF65-F5344CB8AC3E}">
        <p14:creationId xmlns:p14="http://schemas.microsoft.com/office/powerpoint/2010/main" val="262365513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7965" y="467702"/>
            <a:ext cx="11058379" cy="4351338"/>
          </a:xfrm>
        </p:spPr>
        <p:txBody>
          <a:bodyPr>
            <a:noAutofit/>
          </a:bodyPr>
          <a:lstStyle/>
          <a:p>
            <a:r>
              <a:rPr lang="fa-IR" sz="2400" b="1" dirty="0" smtClean="0">
                <a:solidFill>
                  <a:srgbClr val="00B050"/>
                </a:solidFill>
              </a:rPr>
              <a:t>1.مهرورزی</a:t>
            </a:r>
            <a:endParaRPr lang="fa-IR" sz="2400" dirty="0">
              <a:solidFill>
                <a:srgbClr val="00B050"/>
              </a:solidFill>
            </a:endParaRPr>
          </a:p>
          <a:p>
            <a:r>
              <a:rPr lang="fa-IR" sz="2400" dirty="0"/>
              <a:t>بی تردید مهم ترین وظیفه زن و شوهر و به ویژه شوهران مهرورزی با قلب, زبان و عمل است. اساسا کانون خانواده بر اساس حس مهرورزی شکل می گیرد.</a:t>
            </a:r>
          </a:p>
          <a:p>
            <a:r>
              <a:rPr lang="fa-IR" sz="2400" dirty="0"/>
              <a:t>بر این اساس, بنیاد خانواده که بر اساس مهر و عشق ورزی است, بقا و ماندگاری آن نیز مرهون استمرار آن است. بی شک اگر عشق و مهر پیش از ازدواج بر اساس ارزش های روحی و معنوی شکل گرفته باشد, پس از ازدواج نیز ماندگار است. زیرا زیبایی معنوی هرگز پایان پذیر نیست. در برابر, هرچه مهرورزی همسران پیش و در آستانه ازدواج مبتنی بر امور زودگذر مادی- نظیر زیبایی های ظاهری, ثروت, نسب خانوادگی و موقیعت اجتماعی- شکل گرفته باشد, شکننده تر خواهد بود, چه آنکه دیر یا زود کاخ زیبایی ظاهری زن یا مرد فرو می ریزد و بر چهره با طراوت بهاری آنان چین و چروک می نشیند و ثروت و حسب و نسب نیز با فراز و نشیب مستمر روزگار در هم می شکند. باری, خوش گفته اند که  «آنچه نپاید, دلبستگی نشاید»</a:t>
            </a:r>
          </a:p>
          <a:p>
            <a:r>
              <a:rPr lang="fa-IR" sz="2400" dirty="0"/>
              <a:t>پیامبر اکرم (ص) فرمود:</a:t>
            </a:r>
          </a:p>
          <a:p>
            <a:r>
              <a:rPr lang="fa-IR" sz="2400" dirty="0"/>
              <a:t>گفتار مرد به همسرش که من تو را دوست دارم, هرکز از دل او محو نمی شود.</a:t>
            </a:r>
          </a:p>
          <a:p>
            <a:endParaRPr lang="fa-IR" sz="2400" dirty="0"/>
          </a:p>
        </p:txBody>
      </p:sp>
    </p:spTree>
    <p:extLst>
      <p:ext uri="{BB962C8B-B14F-4D97-AF65-F5344CB8AC3E}">
        <p14:creationId xmlns:p14="http://schemas.microsoft.com/office/powerpoint/2010/main" val="4149425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2872" y="496815"/>
            <a:ext cx="10515600" cy="4351338"/>
          </a:xfrm>
        </p:spPr>
        <p:txBody>
          <a:bodyPr>
            <a:noAutofit/>
          </a:bodyPr>
          <a:lstStyle/>
          <a:p>
            <a:r>
              <a:rPr lang="fa-IR" sz="2400" dirty="0">
                <a:cs typeface="Nazanin" panose="00000400000000000000" pitchFamily="2" charset="-78"/>
              </a:rPr>
              <a:t>امام سجاد (ع) درباره ضرورت مهرورزی به همسران چنین آورده است:</a:t>
            </a:r>
          </a:p>
          <a:p>
            <a:r>
              <a:rPr lang="fa-IR" sz="2400" dirty="0">
                <a:cs typeface="Nazanin" panose="00000400000000000000" pitchFamily="2" charset="-78"/>
              </a:rPr>
              <a:t>حق همسرت آن است که بدانی خداوند گرامی او را مایه سکون و همنشینی تو قرار داده است و باید بدانی که نعمت خداوند بر توست. پس او را گرامی بدار و با او با رفق و مدارا برخورد نما و هرچند حق تو بر او بیشتر است, اما حق او بر تو این است که با او مهربانی کنی.</a:t>
            </a:r>
          </a:p>
          <a:p>
            <a:r>
              <a:rPr lang="fa-IR" sz="2400" b="1" dirty="0">
                <a:solidFill>
                  <a:srgbClr val="00B050"/>
                </a:solidFill>
                <a:cs typeface="Nazanin" panose="00000400000000000000" pitchFamily="2" charset="-78"/>
              </a:rPr>
              <a:t>2.همدلی و همراهی</a:t>
            </a:r>
            <a:endParaRPr lang="fa-IR" sz="2400" dirty="0">
              <a:solidFill>
                <a:srgbClr val="00B050"/>
              </a:solidFill>
              <a:cs typeface="Nazanin" panose="00000400000000000000" pitchFamily="2" charset="-78"/>
            </a:endParaRPr>
          </a:p>
          <a:p>
            <a:r>
              <a:rPr lang="fa-IR" sz="2400" dirty="0">
                <a:cs typeface="Nazanin" panose="00000400000000000000" pitchFamily="2" charset="-78"/>
              </a:rPr>
              <a:t>برخی جاهلانه یا مغرضانه به استناد اعلام قرآن مبنی بر قیومیت مردان بر زنان,از خانواده ای که در قرآن ترسیم شده,خانواده مرد سالار را ترسیم می کنند که تنها آرا وخواست های مرد در آن حاکم است وزن چهره ای جز تسلیم ورضا ندارد. در واقع در چنین خانواده ای از همدلی وهمراهی خبری نیست.اینان نمی دانند- یا خود را به تجاهل می زنند- که سپردن زمام کار خانواده به مردان بی آنکه لزوما امتیازی برای آنان باشد, تنها بار مسئولیت شان سنگین تر می کند.</a:t>
            </a:r>
          </a:p>
          <a:p>
            <a:r>
              <a:rPr lang="fa-IR" sz="2400" dirty="0">
                <a:cs typeface="Nazanin" panose="00000400000000000000" pitchFamily="2" charset="-78"/>
              </a:rPr>
              <a:t>جبار کسی است که ضعف و کاستی تشخیص خود را با ادعا کردن مرتبه ای را که شایسته آن نیست, جبران کرده, دیدگاه خود را بر دیگران تحمیل می کند.به همین خاطر پیامبر اکرم (ص) مردم را در هر کاری به مشورت دعوت می کند.</a:t>
            </a:r>
          </a:p>
          <a:p>
            <a:endParaRPr lang="fa-IR" sz="2400" dirty="0">
              <a:cs typeface="Nazanin" panose="00000400000000000000" pitchFamily="2" charset="-78"/>
            </a:endParaRPr>
          </a:p>
        </p:txBody>
      </p:sp>
    </p:spTree>
    <p:extLst>
      <p:ext uri="{BB962C8B-B14F-4D97-AF65-F5344CB8AC3E}">
        <p14:creationId xmlns:p14="http://schemas.microsoft.com/office/powerpoint/2010/main" val="145971926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6037" y="141214"/>
            <a:ext cx="10515600" cy="4351338"/>
          </a:xfrm>
        </p:spPr>
        <p:txBody>
          <a:bodyPr>
            <a:noAutofit/>
          </a:bodyPr>
          <a:lstStyle/>
          <a:p>
            <a:r>
              <a:rPr lang="fa-IR" sz="2400" b="1" dirty="0">
                <a:solidFill>
                  <a:srgbClr val="00B050"/>
                </a:solidFill>
                <a:cs typeface="Nazanin" panose="00000400000000000000" pitchFamily="2" charset="-78"/>
              </a:rPr>
              <a:t>3.رعایت حقوق همسری</a:t>
            </a:r>
            <a:endParaRPr lang="fa-IR" sz="2400" dirty="0">
              <a:solidFill>
                <a:srgbClr val="00B050"/>
              </a:solidFill>
              <a:cs typeface="Nazanin" panose="00000400000000000000" pitchFamily="2" charset="-78"/>
            </a:endParaRPr>
          </a:p>
          <a:p>
            <a:r>
              <a:rPr lang="fa-IR" sz="2400" dirty="0">
                <a:cs typeface="Nazanin" panose="00000400000000000000" pitchFamily="2" charset="-78"/>
              </a:rPr>
              <a:t>رفتارهای ما به دو بخش رفتارهای عادلانه و محسنانه تقسیم می شود. رفتارهای عادلانه همان رعایت حقوق دیگران است. دخترو پسری که با هم ارتباطی ندارند, رابطه متقابل حقوقی آنان بسان سایر افراد جامعه است, اما وقتی با یکدیگر پیمان ازدواج می بندند, باید بدانند که از این پس هر یک از آنان با دارا شدن حقوقی خاص, موظف به ایفای آن اند.</a:t>
            </a:r>
          </a:p>
          <a:p>
            <a:r>
              <a:rPr lang="fa-IR" sz="2400" dirty="0">
                <a:cs typeface="Nazanin" panose="00000400000000000000" pitchFamily="2" charset="-78"/>
              </a:rPr>
              <a:t> </a:t>
            </a:r>
            <a:r>
              <a:rPr lang="fa-IR" sz="2400" dirty="0" smtClean="0">
                <a:solidFill>
                  <a:srgbClr val="FF0000"/>
                </a:solidFill>
                <a:cs typeface="Nazanin" panose="00000400000000000000" pitchFamily="2" charset="-78"/>
              </a:rPr>
              <a:t>حقوق </a:t>
            </a:r>
            <a:r>
              <a:rPr lang="fa-IR" sz="2400" dirty="0">
                <a:solidFill>
                  <a:srgbClr val="FF0000"/>
                </a:solidFill>
                <a:cs typeface="Nazanin" panose="00000400000000000000" pitchFamily="2" charset="-78"/>
              </a:rPr>
              <a:t>و وظایف:</a:t>
            </a:r>
          </a:p>
          <a:p>
            <a:r>
              <a:rPr lang="fa-IR" sz="2400" dirty="0">
                <a:solidFill>
                  <a:srgbClr val="FF0000"/>
                </a:solidFill>
                <a:cs typeface="Nazanin" panose="00000400000000000000" pitchFamily="2" charset="-78"/>
              </a:rPr>
              <a:t>یک.</a:t>
            </a:r>
            <a:r>
              <a:rPr lang="fa-IR" sz="2400" dirty="0">
                <a:cs typeface="Nazanin" panose="00000400000000000000" pitchFamily="2" charset="-78"/>
              </a:rPr>
              <a:t>تامین نیازهای اقتصادی زندگی مشترک</a:t>
            </a:r>
          </a:p>
          <a:p>
            <a:r>
              <a:rPr lang="fa-IR" sz="2400" dirty="0">
                <a:cs typeface="Nazanin" panose="00000400000000000000" pitchFamily="2" charset="-78"/>
              </a:rPr>
              <a:t>یکی از حقوق اساسی زن, حق خوراک, پوشاک و مسکن است. فقها متفق اند که این حقوق تابع شئونات همسر است. یعنی اگر او در خانواده ای می زیسته که از نوع خوراک, پوشاک یا مسکن عالی بهره مند بوده, شوهر او نیز می باید امکاناتی در این سطح برای او فراهم سازد.</a:t>
            </a:r>
          </a:p>
          <a:p>
            <a:r>
              <a:rPr lang="fa-IR" sz="2400" dirty="0">
                <a:cs typeface="Nazanin" panose="00000400000000000000" pitchFamily="2" charset="-78"/>
              </a:rPr>
              <a:t>خداوند تامین نیازهای مالی خانواده- اعم از زن و فرزندان- را بر عهده شوهر نهاده است, تا جایی که زن برای شیر دادن به فرزند خود می تواند از شوهر خود مزد مطالبه کند. زنان ملزم و مجبور به انجام کارهای خانه نیستند و حتی می توانند برای این کارها مزد دریافت دارند.</a:t>
            </a:r>
          </a:p>
          <a:p>
            <a:r>
              <a:rPr lang="fa-IR" sz="2400" dirty="0">
                <a:cs typeface="Nazanin" panose="00000400000000000000" pitchFamily="2" charset="-78"/>
              </a:rPr>
              <a:t>در نتیجه تامین خانواده از لحاظ مالی بر عهده پدر یا سرپرست خانواده است اما گاهی مادر خانواده برای اینکار بیرون از خانه می تواند کار کند اما می تواند فقط برای خود خرج کند و برای رفع نیازهای خویش باشد.</a:t>
            </a:r>
          </a:p>
          <a:p>
            <a:pPr marL="0" indent="0">
              <a:buNone/>
            </a:pPr>
            <a:endParaRPr lang="fa-IR" sz="2400" dirty="0">
              <a:cs typeface="Nazanin" panose="00000400000000000000" pitchFamily="2" charset="-78"/>
            </a:endParaRPr>
          </a:p>
          <a:p>
            <a:endParaRPr lang="fa-IR" sz="2400" dirty="0">
              <a:cs typeface="Nazanin" panose="00000400000000000000" pitchFamily="2" charset="-78"/>
            </a:endParaRPr>
          </a:p>
        </p:txBody>
      </p:sp>
    </p:spTree>
    <p:extLst>
      <p:ext uri="{BB962C8B-B14F-4D97-AF65-F5344CB8AC3E}">
        <p14:creationId xmlns:p14="http://schemas.microsoft.com/office/powerpoint/2010/main" val="167561743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9399" y="813337"/>
            <a:ext cx="10045505" cy="4351338"/>
          </a:xfrm>
        </p:spPr>
        <p:txBody>
          <a:bodyPr>
            <a:noAutofit/>
          </a:bodyPr>
          <a:lstStyle/>
          <a:p>
            <a:r>
              <a:rPr lang="fa-IR" sz="2400" dirty="0">
                <a:solidFill>
                  <a:srgbClr val="FF0000"/>
                </a:solidFill>
                <a:cs typeface="Nazanin" panose="00000400000000000000" pitchFamily="2" charset="-78"/>
              </a:rPr>
              <a:t>دو</a:t>
            </a:r>
            <a:r>
              <a:rPr lang="fa-IR" sz="2400" dirty="0">
                <a:cs typeface="Nazanin" panose="00000400000000000000" pitchFamily="2" charset="-78"/>
              </a:rPr>
              <a:t>.تمکین و تامین نیازهای جنسی طرفین</a:t>
            </a:r>
          </a:p>
          <a:p>
            <a:r>
              <a:rPr lang="fa-IR" sz="2400" dirty="0">
                <a:cs typeface="Nazanin" panose="00000400000000000000" pitchFamily="2" charset="-78"/>
              </a:rPr>
              <a:t>در مقابل وظیفه اقتصادی که بر دوش پدر است این نیز و آرامش دادن به او و اعضای خانواده بر عهده مادر (زن) خانواده قرار می گیرد اما این نیاز فقط بر عهده مادر یا زن نیست بلکه مرد نیز باید در این امر تلاش خود را بکند اما بیشتر این وظیفه بر عهده زن نهاده شده است.</a:t>
            </a:r>
          </a:p>
          <a:p>
            <a:r>
              <a:rPr lang="fa-IR" sz="2400" dirty="0">
                <a:cs typeface="Nazanin" panose="00000400000000000000" pitchFamily="2" charset="-78"/>
              </a:rPr>
              <a:t>مفسران عموما گفته اند هریک از زوجین با زندگی زناشویی و تامین نیازهای غریزی, بسان لباسی که زشتی های شخص را می پوشاند, دیگری را از غلتیدن در زشتی های کناه باز می دارد.</a:t>
            </a:r>
          </a:p>
          <a:p>
            <a:r>
              <a:rPr lang="fa-IR" sz="2400" dirty="0">
                <a:cs typeface="Nazanin" panose="00000400000000000000" pitchFamily="2" charset="-78"/>
              </a:rPr>
              <a:t>به همین خاطر به زنان در عین پوشاندن خود از مردان نامحرم امر کردند که بری همسر خویش بهترین آرایش و لباس را بپوشد تا همسر خود را از این نظر بپوشاند و همچنین نیز به مردان گفته همان طور که زنت خود را برای تو اماده کرده تو نیز ب لباس خوب و با عطرهای خوشبو برای او خود را آماده کن, زیرا او هم دوست دارد خود را برای او آماده کنی.</a:t>
            </a:r>
          </a:p>
          <a:p>
            <a:r>
              <a:rPr lang="fa-IR" sz="2400" dirty="0">
                <a:cs typeface="Nazanin" panose="00000400000000000000" pitchFamily="2" charset="-78"/>
              </a:rPr>
              <a:t>جهاد زن خوب شوهر داری اوست. </a:t>
            </a:r>
            <a:r>
              <a:rPr lang="fa-IR" sz="2400" dirty="0" smtClean="0">
                <a:cs typeface="Nazanin" panose="00000400000000000000" pitchFamily="2" charset="-78"/>
              </a:rPr>
              <a:t> </a:t>
            </a:r>
          </a:p>
          <a:p>
            <a:endParaRPr lang="fa-IR" sz="2400" dirty="0">
              <a:cs typeface="Nazanin" panose="00000400000000000000" pitchFamily="2" charset="-78"/>
            </a:endParaRPr>
          </a:p>
          <a:p>
            <a:endParaRPr lang="fa-IR" sz="2400" dirty="0">
              <a:cs typeface="Nazanin" panose="00000400000000000000" pitchFamily="2" charset="-78"/>
            </a:endParaRPr>
          </a:p>
        </p:txBody>
      </p:sp>
    </p:spTree>
    <p:extLst>
      <p:ext uri="{BB962C8B-B14F-4D97-AF65-F5344CB8AC3E}">
        <p14:creationId xmlns:p14="http://schemas.microsoft.com/office/powerpoint/2010/main" val="5696322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3375" y="535501"/>
            <a:ext cx="10515600" cy="4351338"/>
          </a:xfrm>
        </p:spPr>
        <p:txBody>
          <a:bodyPr>
            <a:noAutofit/>
          </a:bodyPr>
          <a:lstStyle/>
          <a:p>
            <a:r>
              <a:rPr lang="fa-IR" sz="2400" dirty="0" smtClean="0">
                <a:cs typeface="Nazanin" panose="00000400000000000000" pitchFamily="2" charset="-78"/>
              </a:rPr>
              <a:t> </a:t>
            </a:r>
            <a:r>
              <a:rPr lang="fa-IR" sz="2400" b="1" dirty="0">
                <a:solidFill>
                  <a:srgbClr val="00B050"/>
                </a:solidFill>
                <a:cs typeface="Nazanin" panose="00000400000000000000" pitchFamily="2" charset="-78"/>
              </a:rPr>
              <a:t>4.نیک رفتاری</a:t>
            </a:r>
            <a:endParaRPr lang="fa-IR" sz="2400" dirty="0">
              <a:solidFill>
                <a:srgbClr val="00B050"/>
              </a:solidFill>
              <a:cs typeface="Nazanin" panose="00000400000000000000" pitchFamily="2" charset="-78"/>
            </a:endParaRPr>
          </a:p>
          <a:p>
            <a:r>
              <a:rPr lang="fa-IR" sz="2400" dirty="0">
                <a:cs typeface="Nazanin" panose="00000400000000000000" pitchFamily="2" charset="-78"/>
              </a:rPr>
              <a:t>بخشی از رفتارهای زوجین که به تحکیم روابط خانوادگی کمک می کند, رفتارهایی است که می باید فراتر از رفتارهای عادلانه و رعایت حقوق متقابل زوجین, از آن یاد کرد. به این معنا که هریک از زن و مرد در کنار خوبیها بدیهایی نیز درد چون که گل بی خا تنها خداست. در این میان دختران و پسرانی که در آستانه ازدواج اند باید بدانند کسی را که برای زندگی انتخاب کردند خوبیهایش بیشتر از بدیهایش باشد نه انکه انتظار داشته باشد ان کس خوبی مطلق باشد زیرا چنین کسی وجود ندارد و به خود نگاه کنند آیا خودشان خوبی مطلق اند</a:t>
            </a:r>
            <a:r>
              <a:rPr lang="fa-IR" sz="2400" dirty="0" smtClean="0">
                <a:cs typeface="Nazanin" panose="00000400000000000000" pitchFamily="2" charset="-78"/>
              </a:rPr>
              <a:t>؟</a:t>
            </a:r>
          </a:p>
          <a:p>
            <a:r>
              <a:rPr lang="fa-IR" sz="2400" dirty="0" smtClean="0">
                <a:cs typeface="Nazanin" panose="00000400000000000000" pitchFamily="2" charset="-78"/>
              </a:rPr>
              <a:t>بر </a:t>
            </a:r>
            <a:r>
              <a:rPr lang="fa-IR" sz="2400" dirty="0">
                <a:cs typeface="Nazanin" panose="00000400000000000000" pitchFamily="2" charset="-78"/>
              </a:rPr>
              <a:t>این اساس, هریک از زوجین ممکن است در ادای حقوق همسری و رفتارهای زناشویی ضعف هایی داشته باشند. آنچه محیط خانواده را در چنین شرایطی از سراشیبی سقوط نجات می دهد, رفتار محسنانه و همراه با گذشت در برابر ضعف های طرف مقابل, و از این سو یافتن راهی معقول برای برطرف کردن این ضعف هاست</a:t>
            </a:r>
            <a:r>
              <a:rPr lang="fa-IR" sz="2400" dirty="0" smtClean="0">
                <a:cs typeface="Nazanin" panose="00000400000000000000" pitchFamily="2" charset="-78"/>
              </a:rPr>
              <a:t>.</a:t>
            </a:r>
            <a:endParaRPr lang="fa-IR" sz="2400" dirty="0">
              <a:cs typeface="Nazanin" panose="00000400000000000000" pitchFamily="2" charset="-78"/>
            </a:endParaRPr>
          </a:p>
          <a:p>
            <a:r>
              <a:rPr lang="fa-IR" sz="2400" dirty="0">
                <a:cs typeface="Nazanin" panose="00000400000000000000" pitchFamily="2" charset="-78"/>
              </a:rPr>
              <a:t>هر مردی که به خاطر خدا و به امید پاداش او در برابر بد اخلاقی همسرش صبر کند, خدای متعال برای هر روز و شبی که شکیبایی می ورزد, همان ثوابی را به او می دهد که به ایوب در قبال بلایی که دید, عطا </a:t>
            </a:r>
            <a:r>
              <a:rPr lang="fa-IR" sz="2400" dirty="0" smtClean="0">
                <a:cs typeface="Nazanin" panose="00000400000000000000" pitchFamily="2" charset="-78"/>
              </a:rPr>
              <a:t>کرد</a:t>
            </a:r>
            <a:r>
              <a:rPr lang="fa-IR" sz="2400" dirty="0">
                <a:cs typeface="Nazanin" panose="00000400000000000000" pitchFamily="2" charset="-78"/>
              </a:rPr>
              <a:t>.</a:t>
            </a:r>
          </a:p>
          <a:p>
            <a:r>
              <a:rPr lang="fa-IR" sz="2400" dirty="0">
                <a:cs typeface="Nazanin" panose="00000400000000000000" pitchFamily="2" charset="-78"/>
              </a:rPr>
              <a:t>هر زنی که در برابر بد اخلاقی شوهرش بردباری پیشه کند, خداوند بسان پاداش آسیه, </a:t>
            </a:r>
            <a:r>
              <a:rPr lang="fa-IR" sz="2400" dirty="0" smtClean="0">
                <a:cs typeface="Nazanin" panose="00000400000000000000" pitchFamily="2" charset="-78"/>
              </a:rPr>
              <a:t>به </a:t>
            </a:r>
            <a:r>
              <a:rPr lang="fa-IR" sz="2400" dirty="0">
                <a:cs typeface="Nazanin" panose="00000400000000000000" pitchFamily="2" charset="-78"/>
              </a:rPr>
              <a:t>او پاداش می دهد.</a:t>
            </a:r>
          </a:p>
          <a:p>
            <a:pPr marL="0" indent="0">
              <a:buNone/>
            </a:pPr>
            <a:r>
              <a:rPr lang="fa-IR" sz="2400" dirty="0" smtClean="0">
                <a:cs typeface="Nazanin" panose="00000400000000000000" pitchFamily="2" charset="-78"/>
              </a:rPr>
              <a:t/>
            </a:r>
            <a:br>
              <a:rPr lang="fa-IR" sz="2400" dirty="0" smtClean="0">
                <a:cs typeface="Nazanin" panose="00000400000000000000" pitchFamily="2" charset="-78"/>
              </a:rPr>
            </a:br>
            <a:endParaRPr lang="fa-IR" sz="2400" dirty="0">
              <a:cs typeface="Nazanin" panose="00000400000000000000" pitchFamily="2" charset="-78"/>
            </a:endParaRPr>
          </a:p>
        </p:txBody>
      </p:sp>
    </p:spTree>
    <p:extLst>
      <p:ext uri="{BB962C8B-B14F-4D97-AF65-F5344CB8AC3E}">
        <p14:creationId xmlns:p14="http://schemas.microsoft.com/office/powerpoint/2010/main" val="3851071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849" y="88900"/>
            <a:ext cx="11058379" cy="4351338"/>
          </a:xfrm>
        </p:spPr>
        <p:txBody>
          <a:bodyPr>
            <a:noAutofit/>
          </a:bodyPr>
          <a:lstStyle/>
          <a:p>
            <a:r>
              <a:rPr lang="fa-IR" sz="2400" b="1" dirty="0">
                <a:solidFill>
                  <a:srgbClr val="0070C0"/>
                </a:solidFill>
              </a:rPr>
              <a:t>اسما و صفات خداوند در یک نگاه </a:t>
            </a:r>
            <a:r>
              <a:rPr lang="fa-IR" sz="2400" b="1" dirty="0" smtClean="0">
                <a:solidFill>
                  <a:srgbClr val="0070C0"/>
                </a:solidFill>
              </a:rPr>
              <a:t>:    </a:t>
            </a:r>
          </a:p>
          <a:p>
            <a:r>
              <a:rPr lang="fa-IR" sz="2400" dirty="0"/>
              <a:t>وَ لِلّهِ الاَسماءُ الحُسنی فاَدعُوهُ بِها  : و نامهای نیکو به خداوند اختصاص دارد پس او را با آنها بخوانید.</a:t>
            </a:r>
          </a:p>
          <a:p>
            <a:r>
              <a:rPr lang="fa-IR" sz="2400" dirty="0"/>
              <a:t>قران و روایت خداوند را دارای نام های نیک دانسته اند نام هایی که بیانگر صفات اویند آیهء ذکر شده نام های نیک را تنها از آن خداوند می داند اینکه اسماء حسنی مخصوص خداوند است ، تنها از این روست که اسماء او حاکی از کمالات اوست کمال حقیقی از آن خداوند است.</a:t>
            </a:r>
          </a:p>
          <a:p>
            <a:r>
              <a:rPr lang="fa-IR" sz="2400" dirty="0"/>
              <a:t>در برخی از روایات اسلامی برای خداوند 99 اسم و صفت نام برده شده است ( منابعی دیگر 1000 اسم گفته شده است. )</a:t>
            </a:r>
          </a:p>
          <a:p>
            <a:r>
              <a:rPr lang="fa-IR" sz="2400" dirty="0"/>
              <a:t>اللّه : ذاتی که جامعه همه کمالات است و آن کمالات را بطور مطلق دارد.</a:t>
            </a:r>
          </a:p>
          <a:p>
            <a:r>
              <a:rPr lang="fa-IR" sz="2400" dirty="0"/>
              <a:t>رائی : بیننده و آگاه</a:t>
            </a:r>
          </a:p>
          <a:p>
            <a:r>
              <a:rPr lang="fa-IR" sz="2400" dirty="0"/>
              <a:t>ذاری : اظهار کننده و به معنای خالق</a:t>
            </a:r>
          </a:p>
          <a:p>
            <a:r>
              <a:rPr lang="fa-IR" sz="2400" dirty="0"/>
              <a:t>دّیان : جزا دهنده</a:t>
            </a:r>
          </a:p>
          <a:p>
            <a:r>
              <a:rPr lang="fa-IR" sz="2400" dirty="0"/>
              <a:t>مهیمن : گواه شاهد و حافظ</a:t>
            </a:r>
          </a:p>
          <a:p>
            <a:r>
              <a:rPr lang="fa-IR" sz="2400" dirty="0"/>
              <a:t>واسع : غنی و آگاه ، لطف کننده به دیگران</a:t>
            </a:r>
          </a:p>
          <a:p>
            <a:endParaRPr lang="fa-IR" sz="2400" dirty="0">
              <a:solidFill>
                <a:srgbClr val="0070C0"/>
              </a:solidFill>
            </a:endParaRPr>
          </a:p>
        </p:txBody>
      </p:sp>
    </p:spTree>
    <p:extLst>
      <p:ext uri="{BB962C8B-B14F-4D97-AF65-F5344CB8AC3E}">
        <p14:creationId xmlns:p14="http://schemas.microsoft.com/office/powerpoint/2010/main" val="195831349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398</TotalTime>
  <Words>7155</Words>
  <Application>Microsoft Office PowerPoint</Application>
  <PresentationFormat>Widescreen</PresentationFormat>
  <Paragraphs>702</Paragraphs>
  <Slides>88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88</vt:i4>
      </vt:variant>
    </vt:vector>
  </HeadingPairs>
  <TitlesOfParts>
    <vt:vector size="94" baseType="lpstr">
      <vt:lpstr>Arial</vt:lpstr>
      <vt:lpstr>Calibri</vt:lpstr>
      <vt:lpstr>Calibri Light</vt:lpstr>
      <vt:lpstr>Nazanin</vt:lpstr>
      <vt:lpstr>Times New Roman</vt:lpstr>
      <vt:lpstr>Retrospect</vt:lpstr>
      <vt:lpstr>انس با قرآن</vt:lpstr>
      <vt:lpstr>مراتب انس با قرآن </vt:lpstr>
      <vt:lpstr>PowerPoint Presentation</vt:lpstr>
      <vt:lpstr>PowerPoint Presentation</vt:lpstr>
      <vt:lpstr>PowerPoint Presentation</vt:lpstr>
      <vt:lpstr>PowerPoint Presentation</vt:lpstr>
      <vt:lpstr>ثمره انس با قرآن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شناخت قرآن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تفسیر قرآن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اهداف آفرینش</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قرآن وبهداشت روان  </vt:lpstr>
      <vt:lpstr>ازدواج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روابط خانوادگی (آیین همسرداری)</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اول : انس با قرآن</dc:title>
  <dc:creator>DELL</dc:creator>
  <cp:lastModifiedBy>DELL</cp:lastModifiedBy>
  <cp:revision>40</cp:revision>
  <dcterms:created xsi:type="dcterms:W3CDTF">2018-12-13T08:46:07Z</dcterms:created>
  <dcterms:modified xsi:type="dcterms:W3CDTF">2018-12-13T15:48:39Z</dcterms:modified>
</cp:coreProperties>
</file>